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36" r:id="rId1"/>
  </p:sldMasterIdLst>
  <p:sldIdLst>
    <p:sldId id="271" r:id="rId2"/>
    <p:sldId id="256" r:id="rId3"/>
    <p:sldId id="257" r:id="rId4"/>
    <p:sldId id="264" r:id="rId5"/>
    <p:sldId id="265" r:id="rId6"/>
    <p:sldId id="266" r:id="rId7"/>
    <p:sldId id="262" r:id="rId8"/>
    <p:sldId id="292" r:id="rId9"/>
    <p:sldId id="272" r:id="rId10"/>
    <p:sldId id="263" r:id="rId11"/>
    <p:sldId id="273" r:id="rId12"/>
    <p:sldId id="282" r:id="rId13"/>
    <p:sldId id="258" r:id="rId14"/>
    <p:sldId id="288" r:id="rId15"/>
    <p:sldId id="276" r:id="rId16"/>
    <p:sldId id="289" r:id="rId17"/>
    <p:sldId id="259" r:id="rId18"/>
    <p:sldId id="278" r:id="rId19"/>
    <p:sldId id="290" r:id="rId20"/>
    <p:sldId id="279" r:id="rId21"/>
    <p:sldId id="261" r:id="rId22"/>
    <p:sldId id="291" r:id="rId23"/>
    <p:sldId id="267" r:id="rId24"/>
    <p:sldId id="270" r:id="rId25"/>
    <p:sldId id="269" r:id="rId26"/>
    <p:sldId id="293" r:id="rId27"/>
    <p:sldId id="294" r:id="rId28"/>
    <p:sldId id="295" r:id="rId29"/>
    <p:sldId id="296" r:id="rId30"/>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9" d="100"/>
          <a:sy n="69" d="100"/>
        </p:scale>
        <p:origin x="-546" y="-10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8" name="Заголовок 7"/>
          <p:cNvSpPr>
            <a:spLocks noGrp="1"/>
          </p:cNvSpPr>
          <p:nvPr>
            <p:ph type="ctrTitle"/>
          </p:nvPr>
        </p:nvSpPr>
        <p:spPr>
          <a:xfrm>
            <a:off x="422030" y="1371600"/>
            <a:ext cx="8229600" cy="1828800"/>
          </a:xfrm>
        </p:spPr>
        <p:txBody>
          <a:bodyPr vert="horz" lIns="45720" tIns="0" rIns="45720" bIns="0" anchor="b">
            <a:normAutofit/>
            <a:scene3d>
              <a:camera prst="orthographicFront"/>
              <a:lightRig rig="soft" dir="t">
                <a:rot lat="0" lon="0" rev="17220000"/>
              </a:lightRig>
            </a:scene3d>
            <a:sp3d prstMaterial="softEdge">
              <a:bevelT w="38100" h="38100"/>
            </a:sp3d>
          </a:bodyPr>
          <a:lstStyle>
            <a:lvl1pPr>
              <a:defRPr sz="4800" b="1"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defRPr>
            </a:lvl1pPr>
          </a:lstStyle>
          <a:p>
            <a:r>
              <a:rPr kumimoji="0" lang="ru-RU" smtClean="0"/>
              <a:t>Образец заголовка</a:t>
            </a:r>
            <a:endParaRPr kumimoji="0" lang="en-US"/>
          </a:p>
        </p:txBody>
      </p:sp>
      <p:sp>
        <p:nvSpPr>
          <p:cNvPr id="28" name="Дата 27"/>
          <p:cNvSpPr>
            <a:spLocks noGrp="1"/>
          </p:cNvSpPr>
          <p:nvPr>
            <p:ph type="dt" sz="half" idx="10"/>
          </p:nvPr>
        </p:nvSpPr>
        <p:spPr/>
        <p:txBody>
          <a:bodyPr/>
          <a:lstStyle/>
          <a:p>
            <a:fld id="{E71DDBD3-A854-4BF3-89EA-78423A613FB6}" type="datetimeFigureOut">
              <a:rPr lang="ru-RU" smtClean="0"/>
              <a:pPr/>
              <a:t>17.09.2012</a:t>
            </a:fld>
            <a:endParaRPr lang="ru-RU" dirty="0"/>
          </a:p>
        </p:txBody>
      </p:sp>
      <p:sp>
        <p:nvSpPr>
          <p:cNvPr id="17" name="Нижний колонтитул 16"/>
          <p:cNvSpPr>
            <a:spLocks noGrp="1"/>
          </p:cNvSpPr>
          <p:nvPr>
            <p:ph type="ftr" sz="quarter" idx="11"/>
          </p:nvPr>
        </p:nvSpPr>
        <p:spPr/>
        <p:txBody>
          <a:bodyPr/>
          <a:lstStyle/>
          <a:p>
            <a:endParaRPr lang="ru-RU" dirty="0"/>
          </a:p>
        </p:txBody>
      </p:sp>
      <p:sp>
        <p:nvSpPr>
          <p:cNvPr id="29" name="Номер слайда 28"/>
          <p:cNvSpPr>
            <a:spLocks noGrp="1"/>
          </p:cNvSpPr>
          <p:nvPr>
            <p:ph type="sldNum" sz="quarter" idx="12"/>
          </p:nvPr>
        </p:nvSpPr>
        <p:spPr/>
        <p:txBody>
          <a:bodyPr/>
          <a:lstStyle/>
          <a:p>
            <a:fld id="{8689C294-CB3D-4BE8-9530-F064FE01B043}" type="slidenum">
              <a:rPr lang="ru-RU" smtClean="0"/>
              <a:pPr/>
              <a:t>‹#›</a:t>
            </a:fld>
            <a:endParaRPr lang="ru-RU" dirty="0"/>
          </a:p>
        </p:txBody>
      </p:sp>
      <p:sp>
        <p:nvSpPr>
          <p:cNvPr id="9" name="Подзаголовок 8"/>
          <p:cNvSpPr>
            <a:spLocks noGrp="1"/>
          </p:cNvSpPr>
          <p:nvPr>
            <p:ph type="subTitle" idx="1"/>
          </p:nvPr>
        </p:nvSpPr>
        <p:spPr>
          <a:xfrm>
            <a:off x="1371600" y="3331698"/>
            <a:ext cx="6400800" cy="1752600"/>
          </a:xfrm>
        </p:spPr>
        <p:txBody>
          <a:bodyPr/>
          <a:lstStyle>
            <a:lvl1pPr marL="0" indent="0" algn="ct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E71DDBD3-A854-4BF3-89EA-78423A613FB6}" type="datetimeFigureOut">
              <a:rPr lang="ru-RU" smtClean="0"/>
              <a:pPr/>
              <a:t>17.09.2012</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8689C294-CB3D-4BE8-9530-F064FE01B043}" type="slidenum">
              <a:rPr lang="ru-RU" smtClean="0"/>
              <a:pPr/>
              <a:t>‹#›</a:t>
            </a:fld>
            <a:endParaRPr lang="ru-RU"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E71DDBD3-A854-4BF3-89EA-78423A613FB6}" type="datetimeFigureOut">
              <a:rPr lang="ru-RU" smtClean="0"/>
              <a:pPr/>
              <a:t>17.09.2012</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8689C294-CB3D-4BE8-9530-F064FE01B043}" type="slidenum">
              <a:rPr lang="ru-RU" smtClean="0"/>
              <a:pPr/>
              <a:t>‹#›</a:t>
            </a:fld>
            <a:endParaRPr lang="ru-RU"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Содержимое 2"/>
          <p:cNvSpPr>
            <a:spLocks noGrp="1"/>
          </p:cNvSpPr>
          <p:nvPr>
            <p:ph idx="1"/>
          </p:nvPr>
        </p:nvSpPr>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E71DDBD3-A854-4BF3-89EA-78423A613FB6}" type="datetimeFigureOut">
              <a:rPr lang="ru-RU" smtClean="0"/>
              <a:pPr/>
              <a:t>17.09.2012</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8689C294-CB3D-4BE8-9530-F064FE01B043}" type="slidenum">
              <a:rPr lang="ru-RU" smtClean="0"/>
              <a:pPr/>
              <a:t>‹#›</a:t>
            </a:fld>
            <a:endParaRPr lang="ru-RU"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bg>
      <p:bgRef idx="1003">
        <a:schemeClr val="bg2"/>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600200" y="609600"/>
            <a:ext cx="7086600" cy="1828800"/>
          </a:xfrm>
        </p:spPr>
        <p:txBody>
          <a:bodyPr vert="horz" bIns="0" anchor="b">
            <a:noAutofit/>
            <a:scene3d>
              <a:camera prst="orthographicFront"/>
              <a:lightRig rig="soft" dir="t">
                <a:rot lat="0" lon="0" rev="17220000"/>
              </a:lightRig>
            </a:scene3d>
            <a:sp3d prstMaterial="softEdge">
              <a:bevelT w="38100" h="38100"/>
              <a:contourClr>
                <a:schemeClr val="tx2">
                  <a:shade val="50000"/>
                </a:schemeClr>
              </a:contourClr>
            </a:sp3d>
          </a:bodyPr>
          <a:lstStyle>
            <a:lvl1pPr algn="l" rtl="0">
              <a:spcBef>
                <a:spcPct val="0"/>
              </a:spcBef>
              <a:buNone/>
              <a:defRPr sz="4800" b="1" cap="none" baseline="0">
                <a:ln w="6350">
                  <a:noFill/>
                </a:ln>
                <a:solidFill>
                  <a:schemeClr val="accent1">
                    <a:tint val="90000"/>
                    <a:satMod val="120000"/>
                  </a:schemeClr>
                </a:solidFill>
                <a:effectLst>
                  <a:outerShdw blurRad="114300" dist="101600" dir="2700000" algn="tl" rotWithShape="0">
                    <a:srgbClr val="000000">
                      <a:alpha val="40000"/>
                    </a:srgbClr>
                  </a:outerShdw>
                </a:effectLst>
                <a:latin typeface="+mj-lt"/>
                <a:ea typeface="+mj-ea"/>
                <a:cs typeface="+mj-cs"/>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1600200" y="2507786"/>
            <a:ext cx="7086600" cy="1509712"/>
          </a:xfrm>
        </p:spPr>
        <p:txBody>
          <a:bodyPr anchor="t"/>
          <a:lstStyle>
            <a:lvl1pPr marL="73152" indent="0" algn="l">
              <a:buNone/>
              <a:defRPr sz="20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p>
            <a:fld id="{E71DDBD3-A854-4BF3-89EA-78423A613FB6}" type="datetimeFigureOut">
              <a:rPr lang="ru-RU" smtClean="0"/>
              <a:pPr/>
              <a:t>17.09.2012</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a:xfrm>
            <a:off x="7924800" y="6416675"/>
            <a:ext cx="762000" cy="365125"/>
          </a:xfrm>
        </p:spPr>
        <p:txBody>
          <a:bodyPr/>
          <a:lstStyle/>
          <a:p>
            <a:fld id="{8689C294-CB3D-4BE8-9530-F064FE01B043}" type="slidenum">
              <a:rPr lang="ru-RU" smtClean="0"/>
              <a:pPr/>
              <a:t>‹#›</a:t>
            </a:fld>
            <a:endParaRPr lang="ru-RU" dirty="0"/>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Содержимое 2"/>
          <p:cNvSpPr>
            <a:spLocks noGrp="1"/>
          </p:cNvSpPr>
          <p:nvPr>
            <p:ph sz="half" idx="1"/>
          </p:nvPr>
        </p:nvSpPr>
        <p:spPr>
          <a:xfrm>
            <a:off x="457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4648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E71DDBD3-A854-4BF3-89EA-78423A613FB6}" type="datetimeFigureOut">
              <a:rPr lang="ru-RU" smtClean="0"/>
              <a:pPr/>
              <a:t>17.09.2012</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p>
            <a:fld id="{8689C294-CB3D-4BE8-9530-F064FE01B043}" type="slidenum">
              <a:rPr lang="ru-RU" smtClean="0"/>
              <a:pPr/>
              <a:t>‹#›</a:t>
            </a:fld>
            <a:endParaRPr lang="ru-RU"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8229600" cy="1143000"/>
          </a:xfrm>
        </p:spPr>
        <p:txBody>
          <a:bodyPr anchor="ctr"/>
          <a:lstStyle>
            <a:lvl1pPr>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457200" y="1535112"/>
            <a:ext cx="4040188"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645025" y="1535112"/>
            <a:ext cx="4041775"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457200" y="2362200"/>
            <a:ext cx="4040188"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645025" y="2362200"/>
            <a:ext cx="4041775"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p>
            <a:fld id="{E71DDBD3-A854-4BF3-89EA-78423A613FB6}" type="datetimeFigureOut">
              <a:rPr lang="ru-RU" smtClean="0"/>
              <a:pPr/>
              <a:t>17.09.2012</a:t>
            </a:fld>
            <a:endParaRPr lang="ru-RU" dirty="0"/>
          </a:p>
        </p:txBody>
      </p:sp>
      <p:sp>
        <p:nvSpPr>
          <p:cNvPr id="8" name="Нижний колонтитул 7"/>
          <p:cNvSpPr>
            <a:spLocks noGrp="1"/>
          </p:cNvSpPr>
          <p:nvPr>
            <p:ph type="ftr" sz="quarter" idx="11"/>
          </p:nvPr>
        </p:nvSpPr>
        <p:spPr/>
        <p:txBody>
          <a:bodyPr/>
          <a:lstStyle/>
          <a:p>
            <a:endParaRPr lang="ru-RU" dirty="0"/>
          </a:p>
        </p:txBody>
      </p:sp>
      <p:sp>
        <p:nvSpPr>
          <p:cNvPr id="9" name="Номер слайда 8"/>
          <p:cNvSpPr>
            <a:spLocks noGrp="1"/>
          </p:cNvSpPr>
          <p:nvPr>
            <p:ph type="sldNum" sz="quarter" idx="12"/>
          </p:nvPr>
        </p:nvSpPr>
        <p:spPr/>
        <p:txBody>
          <a:bodyPr/>
          <a:lstStyle/>
          <a:p>
            <a:fld id="{8689C294-CB3D-4BE8-9530-F064FE01B043}" type="slidenum">
              <a:rPr lang="ru-RU" smtClean="0"/>
              <a:pPr/>
              <a:t>‹#›</a:t>
            </a:fld>
            <a:endParaRPr lang="ru-RU"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p>
            <a:fld id="{E71DDBD3-A854-4BF3-89EA-78423A613FB6}" type="datetimeFigureOut">
              <a:rPr lang="ru-RU" smtClean="0"/>
              <a:pPr/>
              <a:t>17.09.2012</a:t>
            </a:fld>
            <a:endParaRPr lang="ru-RU" dirty="0"/>
          </a:p>
        </p:txBody>
      </p:sp>
      <p:sp>
        <p:nvSpPr>
          <p:cNvPr id="4" name="Нижний колонтитул 3"/>
          <p:cNvSpPr>
            <a:spLocks noGrp="1"/>
          </p:cNvSpPr>
          <p:nvPr>
            <p:ph type="ftr" sz="quarter" idx="11"/>
          </p:nvPr>
        </p:nvSpPr>
        <p:spPr/>
        <p:txBody>
          <a:bodyPr/>
          <a:lstStyle/>
          <a:p>
            <a:endParaRPr lang="ru-RU" dirty="0"/>
          </a:p>
        </p:txBody>
      </p:sp>
      <p:sp>
        <p:nvSpPr>
          <p:cNvPr id="5" name="Номер слайда 4"/>
          <p:cNvSpPr>
            <a:spLocks noGrp="1"/>
          </p:cNvSpPr>
          <p:nvPr>
            <p:ph type="sldNum" sz="quarter" idx="12"/>
          </p:nvPr>
        </p:nvSpPr>
        <p:spPr/>
        <p:txBody>
          <a:bodyPr/>
          <a:lstStyle/>
          <a:p>
            <a:fld id="{8689C294-CB3D-4BE8-9530-F064FE01B043}" type="slidenum">
              <a:rPr lang="ru-RU" smtClean="0"/>
              <a:pPr/>
              <a:t>‹#›</a:t>
            </a:fld>
            <a:endParaRPr lang="ru-RU"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E71DDBD3-A854-4BF3-89EA-78423A613FB6}" type="datetimeFigureOut">
              <a:rPr lang="ru-RU" smtClean="0"/>
              <a:pPr/>
              <a:t>17.09.2012</a:t>
            </a:fld>
            <a:endParaRPr lang="ru-RU" dirty="0"/>
          </a:p>
        </p:txBody>
      </p:sp>
      <p:sp>
        <p:nvSpPr>
          <p:cNvPr id="3" name="Нижний колонтитул 2"/>
          <p:cNvSpPr>
            <a:spLocks noGrp="1"/>
          </p:cNvSpPr>
          <p:nvPr>
            <p:ph type="ftr" sz="quarter" idx="11"/>
          </p:nvPr>
        </p:nvSpPr>
        <p:spPr/>
        <p:txBody>
          <a:bodyPr/>
          <a:lstStyle/>
          <a:p>
            <a:endParaRPr lang="ru-RU" dirty="0"/>
          </a:p>
        </p:txBody>
      </p:sp>
      <p:sp>
        <p:nvSpPr>
          <p:cNvPr id="4" name="Номер слайда 3"/>
          <p:cNvSpPr>
            <a:spLocks noGrp="1"/>
          </p:cNvSpPr>
          <p:nvPr>
            <p:ph type="sldNum" sz="quarter" idx="12"/>
          </p:nvPr>
        </p:nvSpPr>
        <p:spPr/>
        <p:txBody>
          <a:bodyPr/>
          <a:lstStyle/>
          <a:p>
            <a:fld id="{8689C294-CB3D-4BE8-9530-F064FE01B043}" type="slidenum">
              <a:rPr lang="ru-RU" smtClean="0"/>
              <a:pPr/>
              <a:t>‹#›</a:t>
            </a:fld>
            <a:endParaRPr lang="ru-RU"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vert="horz" anchor="b">
            <a:normAutofit/>
            <a:sp3d prstMaterial="softEdge"/>
          </a:bodyPr>
          <a:lstStyle>
            <a:lvl1pPr algn="l">
              <a:buNone/>
              <a:defRPr sz="2200" b="0">
                <a:ln w="6350">
                  <a:noFill/>
                </a:ln>
                <a:solidFill>
                  <a:schemeClr val="accent1">
                    <a:tint val="73000"/>
                    <a:satMod val="180000"/>
                  </a:schemeClr>
                </a:solidFill>
              </a:defRPr>
            </a:lvl1pPr>
          </a:lstStyle>
          <a:p>
            <a:r>
              <a:rPr kumimoji="0" lang="ru-RU" smtClean="0"/>
              <a:t>Образец заголовка</a:t>
            </a:r>
            <a:endParaRPr kumimoji="0" lang="en-US"/>
          </a:p>
        </p:txBody>
      </p:sp>
      <p:sp>
        <p:nvSpPr>
          <p:cNvPr id="3" name="Текст 2"/>
          <p:cNvSpPr>
            <a:spLocks noGrp="1"/>
          </p:cNvSpPr>
          <p:nvPr>
            <p:ph type="body" idx="2"/>
          </p:nvPr>
        </p:nvSpPr>
        <p:spPr>
          <a:xfrm>
            <a:off x="457200" y="1524000"/>
            <a:ext cx="3008313" cy="4602163"/>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3575050" y="273050"/>
            <a:ext cx="5111750" cy="5853113"/>
          </a:xfrm>
        </p:spPr>
        <p:txBody>
          <a:bodyPr/>
          <a:lstStyle>
            <a:lvl1pPr>
              <a:defRPr sz="2600"/>
            </a:lvl1pPr>
            <a:lvl2pPr>
              <a:defRPr sz="2400"/>
            </a:lvl2pPr>
            <a:lvl3pPr>
              <a:defRPr sz="2200"/>
            </a:lvl3pPr>
            <a:lvl4pPr>
              <a:defRPr sz="20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E71DDBD3-A854-4BF3-89EA-78423A613FB6}" type="datetimeFigureOut">
              <a:rPr lang="ru-RU" smtClean="0"/>
              <a:pPr/>
              <a:t>17.09.2012</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p>
            <a:fld id="{8689C294-CB3D-4BE8-9530-F064FE01B043}" type="slidenum">
              <a:rPr lang="ru-RU" smtClean="0"/>
              <a:pPr/>
              <a:t>‹#›</a:t>
            </a:fld>
            <a:endParaRPr lang="ru-RU"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828800" y="609600"/>
            <a:ext cx="5486400" cy="522288"/>
          </a:xfrm>
        </p:spPr>
        <p:txBody>
          <a:bodyPr lIns="45720" rIns="45720" bIns="0" anchor="b">
            <a:sp3d prstMaterial="softEdge"/>
          </a:bodyPr>
          <a:lstStyle>
            <a:lvl1pPr algn="ctr">
              <a:buNone/>
              <a:defRPr sz="2000" b="1"/>
            </a:lvl1pPr>
          </a:lstStyle>
          <a:p>
            <a:r>
              <a:rPr kumimoji="0" lang="ru-RU" smtClean="0"/>
              <a:t>Образец заголовка</a:t>
            </a:r>
            <a:endParaRPr kumimoji="0" lang="en-US"/>
          </a:p>
        </p:txBody>
      </p:sp>
      <p:sp>
        <p:nvSpPr>
          <p:cNvPr id="3" name="Рисунок 2"/>
          <p:cNvSpPr>
            <a:spLocks noGrp="1"/>
          </p:cNvSpPr>
          <p:nvPr>
            <p:ph type="pic" idx="1"/>
          </p:nvPr>
        </p:nvSpPr>
        <p:spPr>
          <a:xfrm>
            <a:off x="1828800" y="1831975"/>
            <a:ext cx="5486400" cy="3962400"/>
          </a:xfrm>
          <a:solidFill>
            <a:schemeClr val="bg2"/>
          </a:solidFill>
          <a:ln w="44450" cap="sq" cmpd="sng" algn="ctr">
            <a:solidFill>
              <a:srgbClr val="FFFFFF"/>
            </a:solidFill>
            <a:prstDash val="solid"/>
            <a:miter lim="800000"/>
          </a:ln>
          <a:effectLst>
            <a:outerShdw blurRad="190500" dist="228600" dir="2700000" sy="90000">
              <a:srgbClr val="000000">
                <a:alpha val="25000"/>
              </a:srgbClr>
            </a:outerShdw>
          </a:effectLst>
          <a:scene3d>
            <a:camera prst="orthographicFront">
              <a:rot lat="0" lon="0" rev="0"/>
            </a:camera>
            <a:lightRig rig="balanced" dir="tr">
              <a:rot lat="0" lon="0" rev="2700000"/>
            </a:lightRig>
          </a:scene3d>
          <a:sp3d prstMaterial="matte">
            <a:contourClr>
              <a:schemeClr val="tx2">
                <a:shade val="50000"/>
              </a:schemeClr>
            </a:contourClr>
          </a:sp3d>
        </p:spPr>
        <p:style>
          <a:lnRef idx="3">
            <a:schemeClr val="lt1"/>
          </a:lnRef>
          <a:fillRef idx="1">
            <a:schemeClr val="accent1"/>
          </a:fillRef>
          <a:effectRef idx="1">
            <a:schemeClr val="accent1"/>
          </a:effectRef>
          <a:fontRef idx="minor">
            <a:schemeClr val="lt1"/>
          </a:fontRef>
        </p:style>
        <p:txBody>
          <a:bodyPr anchor="t"/>
          <a:lstStyle>
            <a:lvl1pPr indent="0">
              <a:buNone/>
              <a:defRPr sz="3200"/>
            </a:lvl1pPr>
          </a:lstStyle>
          <a:p>
            <a:pPr marL="0" algn="l" rtl="0" eaLnBrk="1" latinLnBrk="0" hangingPunct="1"/>
            <a:r>
              <a:rPr kumimoji="0" lang="ru-RU" smtClean="0">
                <a:solidFill>
                  <a:schemeClr val="lt1"/>
                </a:solidFill>
                <a:latin typeface="+mn-lt"/>
                <a:ea typeface="+mn-ea"/>
                <a:cs typeface="+mn-cs"/>
              </a:rPr>
              <a:t>Вставка рисунка</a:t>
            </a:r>
            <a:endParaRPr kumimoji="0" lang="en-US" dirty="0">
              <a:solidFill>
                <a:schemeClr val="lt1"/>
              </a:solidFill>
              <a:latin typeface="+mn-lt"/>
              <a:ea typeface="+mn-ea"/>
              <a:cs typeface="+mn-cs"/>
            </a:endParaRPr>
          </a:p>
        </p:txBody>
      </p:sp>
      <p:sp>
        <p:nvSpPr>
          <p:cNvPr id="4" name="Текст 3"/>
          <p:cNvSpPr>
            <a:spLocks noGrp="1"/>
          </p:cNvSpPr>
          <p:nvPr>
            <p:ph type="body" sz="half" idx="2"/>
          </p:nvPr>
        </p:nvSpPr>
        <p:spPr>
          <a:xfrm>
            <a:off x="1828800" y="1166787"/>
            <a:ext cx="5486400" cy="530352"/>
          </a:xfrm>
        </p:spPr>
        <p:txBody>
          <a:bodyPr lIns="45720" tIns="45720" rIns="45720" anchor="t"/>
          <a:lstStyle>
            <a:lvl1pPr marL="0" indent="0" algn="ctr">
              <a:buNone/>
              <a:defRPr sz="1400"/>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
        <p:nvSpPr>
          <p:cNvPr id="5" name="Дата 4"/>
          <p:cNvSpPr>
            <a:spLocks noGrp="1"/>
          </p:cNvSpPr>
          <p:nvPr>
            <p:ph type="dt" sz="half" idx="10"/>
          </p:nvPr>
        </p:nvSpPr>
        <p:spPr/>
        <p:txBody>
          <a:bodyPr/>
          <a:lstStyle/>
          <a:p>
            <a:fld id="{E71DDBD3-A854-4BF3-89EA-78423A613FB6}" type="datetimeFigureOut">
              <a:rPr lang="ru-RU" smtClean="0"/>
              <a:pPr/>
              <a:t>17.09.2012</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p>
            <a:fld id="{8689C294-CB3D-4BE8-9530-F064FE01B043}" type="slidenum">
              <a:rPr lang="ru-RU" smtClean="0"/>
              <a:pPr/>
              <a:t>‹#›</a:t>
            </a:fld>
            <a:endParaRPr lang="ru-RU"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2" name="Заголовок 21"/>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p>
            <a:r>
              <a:rPr kumimoji="0" lang="ru-RU" smtClean="0"/>
              <a:t>Образец заголовка</a:t>
            </a:r>
            <a:endParaRPr kumimoji="0" lang="en-US"/>
          </a:p>
        </p:txBody>
      </p:sp>
      <p:sp>
        <p:nvSpPr>
          <p:cNvPr id="13" name="Текст 12"/>
          <p:cNvSpPr>
            <a:spLocks noGrp="1"/>
          </p:cNvSpPr>
          <p:nvPr>
            <p:ph type="body" idx="1"/>
          </p:nvPr>
        </p:nvSpPr>
        <p:spPr>
          <a:xfrm>
            <a:off x="457200" y="1600200"/>
            <a:ext cx="8229600" cy="4709160"/>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4" name="Дата 13"/>
          <p:cNvSpPr>
            <a:spLocks noGrp="1"/>
          </p:cNvSpPr>
          <p:nvPr>
            <p:ph type="dt" sz="half" idx="2"/>
          </p:nvPr>
        </p:nvSpPr>
        <p:spPr>
          <a:xfrm>
            <a:off x="457200" y="6416675"/>
            <a:ext cx="2133600" cy="365125"/>
          </a:xfrm>
          <a:prstGeom prst="rect">
            <a:avLst/>
          </a:prstGeom>
        </p:spPr>
        <p:txBody>
          <a:bodyPr vert="horz" anchor="b"/>
          <a:lstStyle>
            <a:lvl1pPr algn="l" eaLnBrk="1" latinLnBrk="0" hangingPunct="1">
              <a:defRPr kumimoji="0" sz="1200">
                <a:solidFill>
                  <a:schemeClr val="tx1">
                    <a:shade val="50000"/>
                  </a:schemeClr>
                </a:solidFill>
              </a:defRPr>
            </a:lvl1pPr>
          </a:lstStyle>
          <a:p>
            <a:fld id="{E71DDBD3-A854-4BF3-89EA-78423A613FB6}" type="datetimeFigureOut">
              <a:rPr lang="ru-RU" smtClean="0"/>
              <a:pPr/>
              <a:t>17.09.2012</a:t>
            </a:fld>
            <a:endParaRPr lang="ru-RU" dirty="0"/>
          </a:p>
        </p:txBody>
      </p:sp>
      <p:sp>
        <p:nvSpPr>
          <p:cNvPr id="3" name="Нижний колонтитул 2"/>
          <p:cNvSpPr>
            <a:spLocks noGrp="1"/>
          </p:cNvSpPr>
          <p:nvPr>
            <p:ph type="ftr" sz="quarter" idx="3"/>
          </p:nvPr>
        </p:nvSpPr>
        <p:spPr>
          <a:xfrm>
            <a:off x="3124200" y="6416675"/>
            <a:ext cx="2895600" cy="365125"/>
          </a:xfrm>
          <a:prstGeom prst="rect">
            <a:avLst/>
          </a:prstGeom>
        </p:spPr>
        <p:txBody>
          <a:bodyPr vert="horz" anchor="b"/>
          <a:lstStyle>
            <a:lvl1pPr algn="ctr" eaLnBrk="1" latinLnBrk="0" hangingPunct="1">
              <a:defRPr kumimoji="0" sz="1200">
                <a:solidFill>
                  <a:schemeClr val="tx1">
                    <a:shade val="50000"/>
                  </a:schemeClr>
                </a:solidFill>
              </a:defRPr>
            </a:lvl1pPr>
          </a:lstStyle>
          <a:p>
            <a:endParaRPr lang="ru-RU" dirty="0"/>
          </a:p>
        </p:txBody>
      </p:sp>
      <p:sp>
        <p:nvSpPr>
          <p:cNvPr id="23" name="Номер слайда 22"/>
          <p:cNvSpPr>
            <a:spLocks noGrp="1"/>
          </p:cNvSpPr>
          <p:nvPr>
            <p:ph type="sldNum" sz="quarter" idx="4"/>
          </p:nvPr>
        </p:nvSpPr>
        <p:spPr>
          <a:xfrm>
            <a:off x="7924800" y="6416675"/>
            <a:ext cx="762000" cy="365125"/>
          </a:xfrm>
          <a:prstGeom prst="rect">
            <a:avLst/>
          </a:prstGeom>
        </p:spPr>
        <p:txBody>
          <a:bodyPr vert="horz" lIns="0" rIns="0" anchor="b"/>
          <a:lstStyle>
            <a:lvl1pPr algn="r" eaLnBrk="1" latinLnBrk="0" hangingPunct="1">
              <a:defRPr kumimoji="0" sz="1200">
                <a:solidFill>
                  <a:schemeClr val="tx1">
                    <a:shade val="50000"/>
                  </a:schemeClr>
                </a:solidFill>
              </a:defRPr>
            </a:lvl1pPr>
          </a:lstStyle>
          <a:p>
            <a:fld id="{8689C294-CB3D-4BE8-9530-F064FE01B043}" type="slidenum">
              <a:rPr lang="ru-RU" smtClean="0"/>
              <a:pPr/>
              <a:t>‹#›</a:t>
            </a:fld>
            <a:endParaRPr lang="ru-RU" dirty="0"/>
          </a:p>
        </p:txBody>
      </p:sp>
    </p:spTree>
  </p:cSld>
  <p:clrMap bg1="dk1" tx1="lt1" bg2="dk2" tx2="lt2" accent1="accent1" accent2="accent2" accent3="accent3" accent4="accent4" accent5="accent5" accent6="accent6" hlink="hlink" folHlink="folHlink"/>
  <p:sldLayoutIdLst>
    <p:sldLayoutId id="2147483937" r:id="rId1"/>
    <p:sldLayoutId id="2147483938" r:id="rId2"/>
    <p:sldLayoutId id="2147483939" r:id="rId3"/>
    <p:sldLayoutId id="2147483940" r:id="rId4"/>
    <p:sldLayoutId id="2147483941" r:id="rId5"/>
    <p:sldLayoutId id="2147483942" r:id="rId6"/>
    <p:sldLayoutId id="2147483943" r:id="rId7"/>
    <p:sldLayoutId id="2147483944" r:id="rId8"/>
    <p:sldLayoutId id="2147483945" r:id="rId9"/>
    <p:sldLayoutId id="2147483946" r:id="rId10"/>
    <p:sldLayoutId id="2147483947" r:id="rId11"/>
  </p:sldLayoutIdLst>
  <p:txStyles>
    <p:titleStyle>
      <a:lvl1pPr algn="ctr" rtl="0" eaLnBrk="1" latinLnBrk="0" hangingPunct="1">
        <a:spcBef>
          <a:spcPct val="0"/>
        </a:spcBef>
        <a:buNone/>
        <a:defRPr kumimoji="0" sz="41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p:titleStyle>
    <p:bodyStyle>
      <a:lvl1pPr marL="548640" indent="-411480" algn="l" rtl="0" eaLnBrk="1" latinLnBrk="0" hangingPunct="1">
        <a:spcBef>
          <a:spcPct val="20000"/>
        </a:spcBef>
        <a:buClr>
          <a:schemeClr val="tx1">
            <a:shade val="95000"/>
          </a:schemeClr>
        </a:buClr>
        <a:buSzPct val="65000"/>
        <a:buFont typeface="Wingdings 2"/>
        <a:buChar char=""/>
        <a:defRPr kumimoji="0" sz="2800" kern="1200">
          <a:solidFill>
            <a:schemeClr val="tx1"/>
          </a:solidFill>
          <a:latin typeface="+mn-lt"/>
          <a:ea typeface="+mn-ea"/>
          <a:cs typeface="+mn-cs"/>
        </a:defRPr>
      </a:lvl1pPr>
      <a:lvl2pPr marL="868680" indent="-283464" algn="l" rtl="0" eaLnBrk="1" latinLnBrk="0" hangingPunct="1">
        <a:spcBef>
          <a:spcPct val="20000"/>
        </a:spcBef>
        <a:buClr>
          <a:schemeClr val="tx1"/>
        </a:buClr>
        <a:buSzPct val="80000"/>
        <a:buFont typeface="Wingdings 2"/>
        <a:buChar char=""/>
        <a:defRPr kumimoji="0" sz="2400" kern="1200">
          <a:solidFill>
            <a:schemeClr val="tx1"/>
          </a:solidFill>
          <a:latin typeface="+mn-lt"/>
          <a:ea typeface="+mn-ea"/>
          <a:cs typeface="+mn-cs"/>
        </a:defRPr>
      </a:lvl2pPr>
      <a:lvl3pPr marL="1133856" indent="-228600" algn="l" rtl="0" eaLnBrk="1" latinLnBrk="0" hangingPunct="1">
        <a:spcBef>
          <a:spcPct val="20000"/>
        </a:spcBef>
        <a:buClr>
          <a:schemeClr val="tx1"/>
        </a:buClr>
        <a:buSzPct val="95000"/>
        <a:buFont typeface="Wingdings"/>
        <a:buChar char=""/>
        <a:defRPr kumimoji="0" sz="2200" kern="1200">
          <a:solidFill>
            <a:schemeClr val="tx1"/>
          </a:solidFill>
          <a:latin typeface="+mn-lt"/>
          <a:ea typeface="+mn-ea"/>
          <a:cs typeface="+mn-cs"/>
        </a:defRPr>
      </a:lvl3pPr>
      <a:lvl4pPr marL="1353312" indent="-182880" algn="l" rtl="0" eaLnBrk="1" latinLnBrk="0" hangingPunct="1">
        <a:spcBef>
          <a:spcPct val="20000"/>
        </a:spcBef>
        <a:buClr>
          <a:schemeClr val="tx1"/>
        </a:buClr>
        <a:buSzPct val="100000"/>
        <a:buFont typeface="Wingdings 3"/>
        <a:buChar char=""/>
        <a:defRPr kumimoji="0" sz="2000" kern="1200">
          <a:solidFill>
            <a:schemeClr val="tx1"/>
          </a:solidFill>
          <a:latin typeface="+mn-lt"/>
          <a:ea typeface="+mn-ea"/>
          <a:cs typeface="+mn-cs"/>
        </a:defRPr>
      </a:lvl4pPr>
      <a:lvl5pPr marL="1545336" indent="-182880" algn="l" rtl="0" eaLnBrk="1" latinLnBrk="0" hangingPunct="1">
        <a:spcBef>
          <a:spcPct val="20000"/>
        </a:spcBef>
        <a:buClr>
          <a:schemeClr val="tx1"/>
        </a:buClr>
        <a:buFont typeface="Wingdings 2"/>
        <a:buChar char=""/>
        <a:defRPr kumimoji="0" sz="2000" kern="1200">
          <a:solidFill>
            <a:schemeClr val="tx1"/>
          </a:solidFill>
          <a:latin typeface="+mn-lt"/>
          <a:ea typeface="+mn-ea"/>
          <a:cs typeface="+mn-cs"/>
        </a:defRPr>
      </a:lvl5pPr>
      <a:lvl6pPr marL="1764792" indent="-182880" algn="l" rtl="0" eaLnBrk="1" latinLnBrk="0" hangingPunct="1">
        <a:spcBef>
          <a:spcPct val="20000"/>
        </a:spcBef>
        <a:buClr>
          <a:schemeClr val="tx1"/>
        </a:buClr>
        <a:buFont typeface="Wingdings 3"/>
        <a:buChar char=""/>
        <a:defRPr kumimoji="0" sz="1800" kern="1200">
          <a:solidFill>
            <a:schemeClr val="tx1"/>
          </a:solidFill>
          <a:latin typeface="+mn-lt"/>
          <a:ea typeface="+mn-ea"/>
          <a:cs typeface="+mn-cs"/>
        </a:defRPr>
      </a:lvl6pPr>
      <a:lvl7pPr marL="1965960" indent="-182880" algn="l" rtl="0" eaLnBrk="1" latinLnBrk="0" hangingPunct="1">
        <a:spcBef>
          <a:spcPct val="20000"/>
        </a:spcBef>
        <a:buClr>
          <a:schemeClr val="tx1"/>
        </a:buClr>
        <a:buFont typeface="Wingdings 2"/>
        <a:buChar char=""/>
        <a:defRPr kumimoji="0" sz="1600" kern="1200">
          <a:solidFill>
            <a:schemeClr val="tx1"/>
          </a:solidFill>
          <a:latin typeface="+mn-lt"/>
          <a:ea typeface="+mn-ea"/>
          <a:cs typeface="+mn-cs"/>
        </a:defRPr>
      </a:lvl7pPr>
      <a:lvl8pPr marL="2167128" indent="-182880" algn="l" rtl="0" eaLnBrk="1" latinLnBrk="0" hangingPunct="1">
        <a:spcBef>
          <a:spcPct val="20000"/>
        </a:spcBef>
        <a:buClr>
          <a:schemeClr val="tx1"/>
        </a:buClr>
        <a:buFont typeface="Wingdings 2"/>
        <a:buChar char=""/>
        <a:defRPr kumimoji="0" sz="1400" kern="1200">
          <a:solidFill>
            <a:schemeClr val="tx1"/>
          </a:solidFill>
          <a:latin typeface="+mn-lt"/>
          <a:ea typeface="+mn-ea"/>
          <a:cs typeface="+mn-cs"/>
        </a:defRPr>
      </a:lvl8pPr>
      <a:lvl9pPr marL="2368296" indent="-182880" algn="l" rtl="0" eaLnBrk="1" latinLnBrk="0" hangingPunct="1">
        <a:spcBef>
          <a:spcPct val="20000"/>
        </a:spcBef>
        <a:buClr>
          <a:schemeClr val="tx1"/>
        </a:buClr>
        <a:buFont typeface="Wingdings 2"/>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5.gif"/><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6.gif"/><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55576" y="1340768"/>
            <a:ext cx="7772400" cy="2556947"/>
          </a:xfrm>
        </p:spPr>
        <p:txBody>
          <a:bodyPr>
            <a:normAutofit fontScale="90000"/>
          </a:bodyPr>
          <a:lstStyle/>
          <a:p>
            <a:r>
              <a:rPr lang="ru-RU" sz="4900" i="1" dirty="0" smtClean="0"/>
              <a:t>Коммуникативные</a:t>
            </a:r>
            <a:r>
              <a:rPr lang="ru-RU" sz="7200" i="1" dirty="0" smtClean="0"/>
              <a:t/>
            </a:r>
            <a:br>
              <a:rPr lang="ru-RU" sz="7200" i="1" dirty="0" smtClean="0"/>
            </a:br>
            <a:r>
              <a:rPr lang="ru-RU" sz="7200" i="1" dirty="0" smtClean="0"/>
              <a:t/>
            </a:r>
            <a:br>
              <a:rPr lang="ru-RU" sz="7200" i="1" dirty="0" smtClean="0"/>
            </a:br>
            <a:r>
              <a:rPr lang="ru-RU" sz="7200" i="1" dirty="0" smtClean="0"/>
              <a:t> </a:t>
            </a:r>
            <a:r>
              <a:rPr lang="ru-RU" sz="4900" i="1" dirty="0" smtClean="0"/>
              <a:t>универсальные учебные действия  </a:t>
            </a:r>
            <a:endParaRPr lang="ru-RU" sz="4900" i="1" dirty="0"/>
          </a:p>
        </p:txBody>
      </p:sp>
      <p:sp>
        <p:nvSpPr>
          <p:cNvPr id="3" name="Подзаголовок 2"/>
          <p:cNvSpPr>
            <a:spLocks noGrp="1"/>
          </p:cNvSpPr>
          <p:nvPr>
            <p:ph type="subTitle" idx="1"/>
          </p:nvPr>
        </p:nvSpPr>
        <p:spPr>
          <a:xfrm>
            <a:off x="1371600" y="5072074"/>
            <a:ext cx="6400800" cy="566726"/>
          </a:xfrm>
        </p:spPr>
        <p:txBody>
          <a:bodyPr>
            <a:normAutofit/>
          </a:bodyPr>
          <a:lstStyle/>
          <a:p>
            <a:endParaRPr lang="ru-RU" dirty="0"/>
          </a:p>
        </p:txBody>
      </p:sp>
      <p:pic>
        <p:nvPicPr>
          <p:cNvPr id="1027" name="Picture 3" descr="C:\Documents and Settings\XXX\Мои документы\ИНОСТР. ЯЗЫК.СЕРЬЕЗН\КЛАССНЫЙ руководител\ИНТЕРЕСн\050054057054124055049056048055048050050.gif"/>
          <p:cNvPicPr>
            <a:picLocks noChangeAspect="1" noChangeArrowheads="1"/>
          </p:cNvPicPr>
          <p:nvPr/>
        </p:nvPicPr>
        <p:blipFill>
          <a:blip r:embed="rId2" cstate="print"/>
          <a:srcRect/>
          <a:stretch>
            <a:fillRect/>
          </a:stretch>
        </p:blipFill>
        <p:spPr bwMode="auto">
          <a:xfrm>
            <a:off x="539552" y="4077072"/>
            <a:ext cx="2857500" cy="2524125"/>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2297106"/>
          </a:xfrm>
        </p:spPr>
        <p:txBody>
          <a:bodyPr>
            <a:normAutofit fontScale="90000"/>
          </a:bodyPr>
          <a:lstStyle/>
          <a:p>
            <a:r>
              <a:rPr lang="ru-RU" sz="3600" b="1" i="1" dirty="0" smtClean="0"/>
              <a:t>Монологическая форма:                      </a:t>
            </a:r>
            <a:r>
              <a:rPr lang="ru-RU" sz="3600" dirty="0" smtClean="0"/>
              <a:t>основные коммуникативные типы речи:</a:t>
            </a:r>
            <a:br>
              <a:rPr lang="ru-RU" sz="3600" dirty="0" smtClean="0"/>
            </a:br>
            <a:r>
              <a:rPr lang="ru-RU" sz="3600" dirty="0" smtClean="0"/>
              <a:t>рассказ, описание, сообщение, характеристика персонажей.</a:t>
            </a:r>
            <a:endParaRPr lang="ru-RU" sz="3600" dirty="0"/>
          </a:p>
        </p:txBody>
      </p:sp>
      <p:sp>
        <p:nvSpPr>
          <p:cNvPr id="3" name="Содержимое 2"/>
          <p:cNvSpPr>
            <a:spLocks noGrp="1"/>
          </p:cNvSpPr>
          <p:nvPr>
            <p:ph idx="1"/>
          </p:nvPr>
        </p:nvSpPr>
        <p:spPr>
          <a:xfrm>
            <a:off x="142844" y="2786058"/>
            <a:ext cx="8543956" cy="3857652"/>
          </a:xfrm>
        </p:spPr>
        <p:txBody>
          <a:bodyPr>
            <a:normAutofit/>
          </a:bodyPr>
          <a:lstStyle/>
          <a:p>
            <a:pPr>
              <a:buNone/>
            </a:pPr>
            <a:r>
              <a:rPr lang="ru-RU" sz="2800" dirty="0" smtClean="0"/>
              <a:t>     - Описывать что – либо. - Сообщать что-либо.     Рассказывать, выражая свое отношение. Характеризовать, называя качества лица, предмета.                                                           - Воспроизводить наизусть тексты рифмовок, стихов, песен.                                                                Пересказывать услышанный текст (по опорам, без опор).                                                                                    Составлять собственный текст по аналогии.</a:t>
            </a:r>
            <a:endParaRPr lang="ru-RU" sz="2800"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pPr algn="l"/>
            <a:r>
              <a:rPr lang="ru-RU" sz="2000" b="1" dirty="0" smtClean="0"/>
              <a:t>Примеры заданий</a:t>
            </a:r>
            <a:br>
              <a:rPr lang="ru-RU" sz="2000" b="1" dirty="0" smtClean="0"/>
            </a:br>
            <a:r>
              <a:rPr lang="ru-RU" sz="2000" b="1" i="1" dirty="0" smtClean="0"/>
              <a:t>Задание базового уровня</a:t>
            </a:r>
            <a:endParaRPr lang="ru-RU" sz="2000" b="1" dirty="0" smtClean="0"/>
          </a:p>
        </p:txBody>
      </p:sp>
      <p:sp>
        <p:nvSpPr>
          <p:cNvPr id="3" name="Содержимое 2"/>
          <p:cNvSpPr>
            <a:spLocks noGrp="1"/>
          </p:cNvSpPr>
          <p:nvPr>
            <p:ph idx="1"/>
          </p:nvPr>
        </p:nvSpPr>
        <p:spPr/>
        <p:txBody>
          <a:bodyPr>
            <a:normAutofit/>
          </a:bodyPr>
          <a:lstStyle/>
          <a:p>
            <a:endParaRPr lang="ru-RU" dirty="0" smtClean="0"/>
          </a:p>
          <a:p>
            <a:endParaRPr lang="ru-RU" dirty="0" smtClean="0"/>
          </a:p>
          <a:p>
            <a:endParaRPr lang="ru-RU" dirty="0" smtClean="0"/>
          </a:p>
          <a:p>
            <a:r>
              <a:rPr lang="ru-RU" dirty="0" smtClean="0"/>
              <a:t>Расскажи о любимом</a:t>
            </a:r>
          </a:p>
          <a:p>
            <a:pPr>
              <a:buNone/>
            </a:pPr>
            <a:r>
              <a:rPr lang="ru-RU" dirty="0" smtClean="0"/>
              <a:t> сказочном герое </a:t>
            </a:r>
          </a:p>
          <a:p>
            <a:pPr>
              <a:buNone/>
            </a:pPr>
            <a:r>
              <a:rPr lang="ru-RU" dirty="0" smtClean="0"/>
              <a:t>(внешность, где живёт,</a:t>
            </a:r>
          </a:p>
          <a:p>
            <a:pPr>
              <a:buNone/>
            </a:pPr>
            <a:r>
              <a:rPr lang="ru-RU" dirty="0" smtClean="0"/>
              <a:t> что умеет делать).</a:t>
            </a:r>
          </a:p>
          <a:p>
            <a:endParaRPr lang="ru-RU" dirty="0" smtClean="0"/>
          </a:p>
        </p:txBody>
      </p:sp>
      <p:pic>
        <p:nvPicPr>
          <p:cNvPr id="1026" name="Picture 2" descr="C:\Users\Юденко О И\Desktop\land08709.jpg"/>
          <p:cNvPicPr>
            <a:picLocks noChangeAspect="1" noChangeArrowheads="1"/>
          </p:cNvPicPr>
          <p:nvPr/>
        </p:nvPicPr>
        <p:blipFill>
          <a:blip r:embed="rId2" cstate="print"/>
          <a:srcRect/>
          <a:stretch>
            <a:fillRect/>
          </a:stretch>
        </p:blipFill>
        <p:spPr bwMode="auto">
          <a:xfrm>
            <a:off x="4788024" y="692696"/>
            <a:ext cx="4000528" cy="5485772"/>
          </a:xfrm>
          <a:prstGeom prst="rect">
            <a:avLst/>
          </a:prstGeom>
          <a:noFill/>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b="1" i="1" smtClean="0"/>
              <a:t>Задание повышенного уровня</a:t>
            </a:r>
            <a:endParaRPr lang="ru-RU"/>
          </a:p>
        </p:txBody>
      </p:sp>
      <p:sp>
        <p:nvSpPr>
          <p:cNvPr id="5" name="Содержимое 4"/>
          <p:cNvSpPr>
            <a:spLocks noGrp="1"/>
          </p:cNvSpPr>
          <p:nvPr>
            <p:ph idx="1"/>
          </p:nvPr>
        </p:nvSpPr>
        <p:spPr>
          <a:xfrm>
            <a:off x="4643438" y="1600200"/>
            <a:ext cx="4043362" cy="4525963"/>
          </a:xfrm>
        </p:spPr>
        <p:txBody>
          <a:bodyPr>
            <a:normAutofit/>
          </a:bodyPr>
          <a:lstStyle/>
          <a:p>
            <a:pPr>
              <a:buNone/>
            </a:pPr>
            <a:r>
              <a:rPr lang="ru-RU" dirty="0" smtClean="0"/>
              <a:t>Расскажи о любимом сказочном герое</a:t>
            </a:r>
          </a:p>
          <a:p>
            <a:pPr>
              <a:buNone/>
            </a:pPr>
            <a:r>
              <a:rPr lang="ru-RU" dirty="0" smtClean="0"/>
              <a:t>(внешность, характер, что любит делать), </a:t>
            </a:r>
          </a:p>
          <a:p>
            <a:pPr>
              <a:buNone/>
            </a:pPr>
            <a:r>
              <a:rPr lang="ru-RU" dirty="0" smtClean="0"/>
              <a:t> не называя его.      Пусть твои одноклассники догадаются и назовут героя сказки.</a:t>
            </a:r>
          </a:p>
          <a:p>
            <a:endParaRPr lang="ru-RU" dirty="0"/>
          </a:p>
        </p:txBody>
      </p:sp>
      <p:pic>
        <p:nvPicPr>
          <p:cNvPr id="1026" name="Picture 2" descr="C:\Users\Юденко О И\Desktop\land08212.jpg"/>
          <p:cNvPicPr>
            <a:picLocks noChangeAspect="1" noChangeArrowheads="1"/>
          </p:cNvPicPr>
          <p:nvPr/>
        </p:nvPicPr>
        <p:blipFill>
          <a:blip r:embed="rId2" cstate="print"/>
          <a:srcRect/>
          <a:stretch>
            <a:fillRect/>
          </a:stretch>
        </p:blipFill>
        <p:spPr bwMode="auto">
          <a:xfrm>
            <a:off x="428596" y="1357297"/>
            <a:ext cx="4092448" cy="5186707"/>
          </a:xfrm>
          <a:prstGeom prst="rect">
            <a:avLst/>
          </a:prstGeom>
          <a:noFill/>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654164"/>
          </a:xfrm>
        </p:spPr>
        <p:txBody>
          <a:bodyPr>
            <a:normAutofit fontScale="90000"/>
          </a:bodyPr>
          <a:lstStyle/>
          <a:p>
            <a:r>
              <a:rPr lang="ru-RU" sz="2400" b="1" dirty="0" err="1" smtClean="0"/>
              <a:t>Аудирование</a:t>
            </a:r>
            <a:r>
              <a:rPr lang="ru-RU" sz="2400" dirty="0" smtClean="0"/>
              <a:t/>
            </a:r>
            <a:br>
              <a:rPr lang="ru-RU" sz="2400" dirty="0" smtClean="0"/>
            </a:br>
            <a:r>
              <a:rPr lang="ru-RU" sz="2400" dirty="0" smtClean="0"/>
              <a:t>  Восприятие на слух и понимание речи учителя и одноклассников на уроке; восприятие на слух и понимание небольших сообщений, рассказов, сказок в аудиозаписи.</a:t>
            </a:r>
            <a:endParaRPr lang="ru-RU" sz="2400" dirty="0"/>
          </a:p>
        </p:txBody>
      </p:sp>
      <p:sp>
        <p:nvSpPr>
          <p:cNvPr id="3" name="Содержимое 2"/>
          <p:cNvSpPr>
            <a:spLocks noGrp="1"/>
          </p:cNvSpPr>
          <p:nvPr>
            <p:ph idx="1"/>
          </p:nvPr>
        </p:nvSpPr>
        <p:spPr>
          <a:xfrm>
            <a:off x="457200" y="2714620"/>
            <a:ext cx="8229600" cy="3411543"/>
          </a:xfrm>
        </p:spPr>
        <p:txBody>
          <a:bodyPr>
            <a:normAutofit lnSpcReduction="10000"/>
          </a:bodyPr>
          <a:lstStyle/>
          <a:p>
            <a:r>
              <a:rPr lang="ru-RU" sz="2400" b="1" dirty="0" smtClean="0"/>
              <a:t>Вербально </a:t>
            </a:r>
            <a:r>
              <a:rPr lang="ru-RU" sz="2400" dirty="0" smtClean="0"/>
              <a:t>или </a:t>
            </a:r>
            <a:r>
              <a:rPr lang="ru-RU" sz="2400" b="1" dirty="0" err="1" smtClean="0"/>
              <a:t>невербально</a:t>
            </a:r>
            <a:r>
              <a:rPr lang="ru-RU" sz="2400" b="1" dirty="0" smtClean="0"/>
              <a:t> реагировать </a:t>
            </a:r>
            <a:r>
              <a:rPr lang="ru-RU" sz="2400" dirty="0" smtClean="0"/>
              <a:t>на услышанное. </a:t>
            </a:r>
            <a:endParaRPr lang="ru-RU" sz="2200" i="1" dirty="0" smtClean="0"/>
          </a:p>
          <a:p>
            <a:endParaRPr lang="ru-RU" dirty="0" smtClean="0"/>
          </a:p>
          <a:p>
            <a:r>
              <a:rPr lang="ru-RU" sz="2400" b="1" dirty="0" smtClean="0"/>
              <a:t>Воспринимать на слух, понимать </a:t>
            </a:r>
            <a:r>
              <a:rPr lang="ru-RU" sz="2400" dirty="0" smtClean="0"/>
              <a:t>основную   информацию,   содержащуюся   в  тексте                                                   </a:t>
            </a:r>
            <a:r>
              <a:rPr lang="en-US" sz="2400" dirty="0" smtClean="0"/>
              <a:t> </a:t>
            </a:r>
            <a:r>
              <a:rPr lang="ru-RU" sz="2000" dirty="0" smtClean="0"/>
              <a:t>(о ком,  о чём идёт речь, где это происходит и т. д.).</a:t>
            </a:r>
          </a:p>
          <a:p>
            <a:endParaRPr lang="ru-RU" sz="2000" dirty="0" smtClean="0"/>
          </a:p>
          <a:p>
            <a:r>
              <a:rPr lang="ru-RU" sz="2400" b="1" dirty="0" smtClean="0"/>
              <a:t>Воспринимать на слух </a:t>
            </a:r>
            <a:r>
              <a:rPr lang="ru-RU" sz="2400" dirty="0" smtClean="0"/>
              <a:t>и </a:t>
            </a:r>
            <a:r>
              <a:rPr lang="ru-RU" sz="2400" b="1" dirty="0" smtClean="0"/>
              <a:t>понимать </a:t>
            </a:r>
            <a:r>
              <a:rPr lang="ru-RU" sz="2400" dirty="0" smtClean="0"/>
              <a:t>как основную информацию,  так и детали</a:t>
            </a:r>
            <a:r>
              <a:rPr lang="ru-RU" dirty="0" smtClean="0"/>
              <a:t>.</a:t>
            </a:r>
          </a:p>
          <a:p>
            <a:pPr>
              <a:buNone/>
            </a:pPr>
            <a:endParaRPr lang="ru-RU"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57158" y="928670"/>
            <a:ext cx="8229600" cy="796932"/>
          </a:xfrm>
        </p:spPr>
        <p:txBody>
          <a:bodyPr>
            <a:normAutofit fontScale="90000"/>
          </a:bodyPr>
          <a:lstStyle/>
          <a:p>
            <a:r>
              <a:rPr lang="ru-RU" sz="2200" b="1" i="1" dirty="0" smtClean="0"/>
              <a:t>Задание базового уровня</a:t>
            </a:r>
            <a:r>
              <a:rPr lang="ru-RU" sz="2200" i="1" dirty="0" smtClean="0"/>
              <a:t/>
            </a:r>
            <a:br>
              <a:rPr lang="ru-RU" sz="2200" i="1" dirty="0" smtClean="0"/>
            </a:br>
            <a:r>
              <a:rPr lang="ru-RU" sz="2700" dirty="0" smtClean="0"/>
              <a:t/>
            </a:r>
            <a:br>
              <a:rPr lang="ru-RU" sz="2700" dirty="0" smtClean="0"/>
            </a:br>
            <a:r>
              <a:rPr lang="ru-RU" sz="2700" dirty="0" smtClean="0"/>
              <a:t>Майкл и Джил гостят у своего друга. Прослушай телефонный разговор Майкла с мамой, посмотри на фото и скажи,  где  остановился Майкл.</a:t>
            </a:r>
          </a:p>
        </p:txBody>
      </p:sp>
      <p:sp>
        <p:nvSpPr>
          <p:cNvPr id="3" name="Содержимое 2"/>
          <p:cNvSpPr>
            <a:spLocks noGrp="1"/>
          </p:cNvSpPr>
          <p:nvPr>
            <p:ph idx="1"/>
          </p:nvPr>
        </p:nvSpPr>
        <p:spPr>
          <a:xfrm>
            <a:off x="457200" y="2357430"/>
            <a:ext cx="8229600" cy="3768733"/>
          </a:xfrm>
        </p:spPr>
        <p:txBody>
          <a:bodyPr>
            <a:normAutofit/>
          </a:bodyPr>
          <a:lstStyle/>
          <a:p>
            <a:r>
              <a:rPr lang="ru-RU" dirty="0" smtClean="0"/>
              <a:t> </a:t>
            </a:r>
          </a:p>
        </p:txBody>
      </p:sp>
      <p:pic>
        <p:nvPicPr>
          <p:cNvPr id="1026" name="Picture 2" descr="C:\Users\Юденко О И\Desktop\deutsсhland\theme01401.jpg"/>
          <p:cNvPicPr>
            <a:picLocks noChangeAspect="1" noChangeArrowheads="1"/>
          </p:cNvPicPr>
          <p:nvPr/>
        </p:nvPicPr>
        <p:blipFill>
          <a:blip r:embed="rId2" cstate="print"/>
          <a:srcRect/>
          <a:stretch>
            <a:fillRect/>
          </a:stretch>
        </p:blipFill>
        <p:spPr bwMode="auto">
          <a:xfrm>
            <a:off x="357158" y="2714620"/>
            <a:ext cx="4208155" cy="3714776"/>
          </a:xfrm>
          <a:prstGeom prst="rect">
            <a:avLst/>
          </a:prstGeom>
          <a:noFill/>
        </p:spPr>
      </p:pic>
      <p:pic>
        <p:nvPicPr>
          <p:cNvPr id="5" name="Picture 2" descr="C:\Users\Юденко О И\Desktop\deutsсhland\theme01508.jpg"/>
          <p:cNvPicPr>
            <a:picLocks noChangeAspect="1" noChangeArrowheads="1"/>
          </p:cNvPicPr>
          <p:nvPr/>
        </p:nvPicPr>
        <p:blipFill>
          <a:blip r:embed="rId3" cstate="print"/>
          <a:srcRect/>
          <a:stretch>
            <a:fillRect/>
          </a:stretch>
        </p:blipFill>
        <p:spPr bwMode="auto">
          <a:xfrm>
            <a:off x="4857752" y="2714620"/>
            <a:ext cx="4076232" cy="3714776"/>
          </a:xfrm>
          <a:prstGeom prst="rect">
            <a:avLst/>
          </a:prstGeom>
          <a:noFill/>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57158" y="285728"/>
            <a:ext cx="8229600" cy="2071702"/>
          </a:xfrm>
        </p:spPr>
        <p:txBody>
          <a:bodyPr>
            <a:noAutofit/>
          </a:bodyPr>
          <a:lstStyle/>
          <a:p>
            <a:pPr algn="l"/>
            <a:r>
              <a:rPr lang="ru-RU" sz="2000" b="1" i="1" dirty="0" smtClean="0"/>
              <a:t>                                 Задание повышенного уровня</a:t>
            </a:r>
            <a:r>
              <a:rPr lang="ru-RU" sz="2000" dirty="0" smtClean="0"/>
              <a:t/>
            </a:r>
            <a:br>
              <a:rPr lang="ru-RU" sz="2000" dirty="0" smtClean="0"/>
            </a:br>
            <a:r>
              <a:rPr lang="ru-RU" sz="2000" dirty="0" smtClean="0"/>
              <a:t>Майкл и Джил гостят у своего друга.     Прослушай телефонный разговор Майкла с мамой и выбери правильный ответ на вопрос.  Отметь ответ</a:t>
            </a:r>
            <a:r>
              <a:rPr lang="en-US" sz="2000" dirty="0" smtClean="0"/>
              <a:t> </a:t>
            </a:r>
            <a:r>
              <a:rPr lang="ru-RU" sz="2000" b="1" dirty="0" err="1" smtClean="0"/>
              <a:t>х</a:t>
            </a:r>
            <a:r>
              <a:rPr lang="en-US" sz="2000" b="1" dirty="0" smtClean="0"/>
              <a:t>.</a:t>
            </a:r>
            <a:r>
              <a:rPr lang="ru-RU" sz="2000" b="1" dirty="0" smtClean="0"/>
              <a:t/>
            </a:r>
            <a:br>
              <a:rPr lang="ru-RU" sz="2000" b="1" dirty="0" smtClean="0"/>
            </a:br>
            <a:r>
              <a:rPr lang="en-US" sz="2000" b="1" dirty="0" smtClean="0"/>
              <a:t>What will Mike do in an hour?</a:t>
            </a:r>
            <a:r>
              <a:rPr lang="ru-RU" sz="2000" b="1" dirty="0" smtClean="0"/>
              <a:t>                 </a:t>
            </a:r>
            <a:r>
              <a:rPr lang="en-US" sz="2000" b="1" dirty="0" smtClean="0"/>
              <a:t>() </a:t>
            </a:r>
            <a:r>
              <a:rPr lang="ru-RU" sz="2000" b="1" dirty="0" smtClean="0"/>
              <a:t>    </a:t>
            </a:r>
            <a:r>
              <a:rPr lang="en-US" sz="2000" b="1" dirty="0" smtClean="0"/>
              <a:t>He will play computer games</a:t>
            </a:r>
            <a:r>
              <a:rPr lang="ru-RU" sz="2000" b="1" dirty="0" smtClean="0"/>
              <a:t>.                     </a:t>
            </a:r>
            <a:r>
              <a:rPr lang="en-US" sz="2000" b="1" dirty="0" smtClean="0"/>
              <a:t> ()</a:t>
            </a:r>
            <a:r>
              <a:rPr lang="ru-RU" sz="2000" b="1" dirty="0" smtClean="0"/>
              <a:t>       </a:t>
            </a:r>
            <a:r>
              <a:rPr lang="en-US" sz="2000" b="1" dirty="0" smtClean="0"/>
              <a:t>He will read books.</a:t>
            </a:r>
            <a:r>
              <a:rPr lang="ru-RU" sz="2000" b="1" dirty="0" smtClean="0"/>
              <a:t>                          </a:t>
            </a:r>
            <a:r>
              <a:rPr lang="en-US" sz="2000" b="1" dirty="0" smtClean="0"/>
              <a:t> ()</a:t>
            </a:r>
            <a:r>
              <a:rPr lang="ru-RU" sz="2000" b="1" dirty="0" smtClean="0"/>
              <a:t>     </a:t>
            </a:r>
            <a:r>
              <a:rPr lang="en-US" sz="2000" b="1" dirty="0" smtClean="0"/>
              <a:t> He will have a picnic.</a:t>
            </a:r>
            <a:endParaRPr lang="ru-RU" sz="2000" b="1" dirty="0" smtClean="0"/>
          </a:p>
        </p:txBody>
      </p:sp>
      <p:sp>
        <p:nvSpPr>
          <p:cNvPr id="3" name="Содержимое 2"/>
          <p:cNvSpPr>
            <a:spLocks noGrp="1"/>
          </p:cNvSpPr>
          <p:nvPr>
            <p:ph idx="1"/>
          </p:nvPr>
        </p:nvSpPr>
        <p:spPr>
          <a:xfrm>
            <a:off x="457200" y="2285992"/>
            <a:ext cx="8229600" cy="3840171"/>
          </a:xfrm>
        </p:spPr>
        <p:txBody>
          <a:bodyPr>
            <a:normAutofit/>
          </a:bodyPr>
          <a:lstStyle/>
          <a:p>
            <a:endParaRPr lang="ru-RU" dirty="0" smtClean="0"/>
          </a:p>
          <a:p>
            <a:endParaRPr lang="ru-RU" dirty="0"/>
          </a:p>
        </p:txBody>
      </p:sp>
      <p:pic>
        <p:nvPicPr>
          <p:cNvPr id="1026" name="Picture 2" descr="C:\Users\Юденко О И\Desktop\deutsсhland\land08110.jpg"/>
          <p:cNvPicPr>
            <a:picLocks noChangeAspect="1" noChangeArrowheads="1"/>
          </p:cNvPicPr>
          <p:nvPr/>
        </p:nvPicPr>
        <p:blipFill>
          <a:blip r:embed="rId2" cstate="print"/>
          <a:srcRect/>
          <a:stretch>
            <a:fillRect/>
          </a:stretch>
        </p:blipFill>
        <p:spPr bwMode="auto">
          <a:xfrm>
            <a:off x="1115616" y="2420888"/>
            <a:ext cx="7358114" cy="4143404"/>
          </a:xfrm>
          <a:prstGeom prst="rect">
            <a:avLst/>
          </a:prstGeom>
          <a:noFill/>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b="1" dirty="0" smtClean="0"/>
              <a:t>Текст  для  аудирования</a:t>
            </a:r>
            <a:r>
              <a:rPr lang="ru-RU" dirty="0" smtClean="0"/>
              <a:t/>
            </a:r>
            <a:br>
              <a:rPr lang="ru-RU" dirty="0" smtClean="0"/>
            </a:br>
            <a:endParaRPr lang="ru-RU" dirty="0"/>
          </a:p>
        </p:txBody>
      </p:sp>
      <p:sp>
        <p:nvSpPr>
          <p:cNvPr id="3" name="Содержимое 2"/>
          <p:cNvSpPr>
            <a:spLocks noGrp="1"/>
          </p:cNvSpPr>
          <p:nvPr>
            <p:ph idx="1"/>
          </p:nvPr>
        </p:nvSpPr>
        <p:spPr/>
        <p:txBody>
          <a:bodyPr>
            <a:normAutofit fontScale="62500" lnSpcReduction="20000"/>
          </a:bodyPr>
          <a:lstStyle/>
          <a:p>
            <a:pPr>
              <a:buNone/>
            </a:pPr>
            <a:endParaRPr lang="ru-RU" dirty="0" smtClean="0"/>
          </a:p>
          <a:p>
            <a:r>
              <a:rPr lang="en-US" i="1" dirty="0" smtClean="0"/>
              <a:t>Mike</a:t>
            </a:r>
            <a:r>
              <a:rPr lang="ru-RU" i="1" dirty="0" smtClean="0"/>
              <a:t>: </a:t>
            </a:r>
            <a:r>
              <a:rPr lang="en-US" dirty="0" smtClean="0"/>
              <a:t>Hello</a:t>
            </a:r>
            <a:r>
              <a:rPr lang="ru-RU" dirty="0" smtClean="0"/>
              <a:t>!</a:t>
            </a:r>
          </a:p>
          <a:p>
            <a:r>
              <a:rPr lang="en-US" i="1" dirty="0" smtClean="0"/>
              <a:t>Mother. </a:t>
            </a:r>
            <a:r>
              <a:rPr lang="en-US" dirty="0" smtClean="0"/>
              <a:t>Hello, Mike! How are you? How is Jill?</a:t>
            </a:r>
            <a:endParaRPr lang="ru-RU" dirty="0" smtClean="0"/>
          </a:p>
          <a:p>
            <a:r>
              <a:rPr lang="en-US" i="1" dirty="0" smtClean="0"/>
              <a:t>Mike: </a:t>
            </a:r>
            <a:r>
              <a:rPr lang="en-US" dirty="0" smtClean="0"/>
              <a:t>Oh, Mum, we're fine, thanks. I've got a room of my own. And Jill does, too.</a:t>
            </a:r>
            <a:endParaRPr lang="ru-RU" dirty="0" smtClean="0"/>
          </a:p>
          <a:p>
            <a:r>
              <a:rPr lang="en-US" i="1" dirty="0" smtClean="0"/>
              <a:t>Mother. </a:t>
            </a:r>
            <a:r>
              <a:rPr lang="en-US" dirty="0" smtClean="0"/>
              <a:t>Do you like your room?                    </a:t>
            </a:r>
            <a:endParaRPr lang="ru-RU" dirty="0" smtClean="0"/>
          </a:p>
          <a:p>
            <a:r>
              <a:rPr lang="en-US" i="1" dirty="0" smtClean="0"/>
              <a:t>Mike: </a:t>
            </a:r>
            <a:r>
              <a:rPr lang="en-US" dirty="0" smtClean="0"/>
              <a:t>Yes, it's big and nice. Oh, Mum, there is a new computer and I like to play computer games in the afternoon. There are also a lot of books on the shelves.</a:t>
            </a:r>
            <a:endParaRPr lang="ru-RU" dirty="0" smtClean="0"/>
          </a:p>
          <a:p>
            <a:r>
              <a:rPr lang="en-US" i="1" dirty="0" smtClean="0"/>
              <a:t>Mother. </a:t>
            </a:r>
            <a:r>
              <a:rPr lang="en-US" dirty="0" smtClean="0"/>
              <a:t>Very good! Is it warm in the room?</a:t>
            </a:r>
            <a:endParaRPr lang="ru-RU" dirty="0" smtClean="0"/>
          </a:p>
          <a:p>
            <a:r>
              <a:rPr lang="en-US" i="1" dirty="0" smtClean="0"/>
              <a:t>Mike: </a:t>
            </a:r>
            <a:r>
              <a:rPr lang="en-US" dirty="0" smtClean="0"/>
              <a:t>Yes, there is a big fireplace in the comer. I like to read books by the fireplace in the evening.</a:t>
            </a:r>
            <a:endParaRPr lang="ru-RU" dirty="0" smtClean="0"/>
          </a:p>
          <a:p>
            <a:r>
              <a:rPr lang="en-US" i="1" dirty="0" smtClean="0"/>
              <a:t>Mother: </a:t>
            </a:r>
            <a:r>
              <a:rPr lang="en-US" dirty="0" smtClean="0"/>
              <a:t>What's the weather  like  today?</a:t>
            </a:r>
            <a:endParaRPr lang="ru-RU" dirty="0" smtClean="0"/>
          </a:p>
          <a:p>
            <a:r>
              <a:rPr lang="en-US" i="1" dirty="0" smtClean="0"/>
              <a:t>Mike: </a:t>
            </a:r>
            <a:r>
              <a:rPr lang="en-US" dirty="0" smtClean="0"/>
              <a:t>It's warm and sunny. We'll have a picnic in an hour with Jill,  Simon and his Granny.                                                                                                                      </a:t>
            </a:r>
            <a:r>
              <a:rPr lang="ru-RU" dirty="0" smtClean="0"/>
              <a:t> </a:t>
            </a:r>
            <a:r>
              <a:rPr lang="en-US" dirty="0" smtClean="0"/>
              <a:t> </a:t>
            </a:r>
            <a:r>
              <a:rPr lang="en-US" i="1" dirty="0" smtClean="0"/>
              <a:t>Mother. </a:t>
            </a:r>
            <a:r>
              <a:rPr lang="en-US" dirty="0" smtClean="0"/>
              <a:t>Have a good time, dear!     </a:t>
            </a:r>
            <a:endParaRPr lang="ru-RU" dirty="0" smtClean="0"/>
          </a:p>
          <a:p>
            <a:r>
              <a:rPr lang="en-US" i="1" dirty="0" smtClean="0"/>
              <a:t>Mike: </a:t>
            </a:r>
            <a:r>
              <a:rPr lang="en-US" dirty="0" smtClean="0"/>
              <a:t>Thank you, Mum. I'll call you in the evening. Bye</a:t>
            </a:r>
            <a:r>
              <a:rPr lang="ru-RU" dirty="0" smtClean="0"/>
              <a:t>!</a:t>
            </a:r>
          </a:p>
          <a:p>
            <a:r>
              <a:rPr lang="en-US" i="1" dirty="0" smtClean="0"/>
              <a:t>Mother</a:t>
            </a:r>
            <a:r>
              <a:rPr lang="ru-RU" i="1" dirty="0" smtClean="0"/>
              <a:t>. </a:t>
            </a:r>
            <a:r>
              <a:rPr lang="en-US" dirty="0" smtClean="0"/>
              <a:t>Bye</a:t>
            </a:r>
            <a:r>
              <a:rPr lang="ru-RU" dirty="0" smtClean="0"/>
              <a:t>!</a:t>
            </a:r>
          </a:p>
          <a:p>
            <a:endParaRPr lang="ru-RU"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797040"/>
          </a:xfrm>
        </p:spPr>
        <p:txBody>
          <a:bodyPr>
            <a:normAutofit fontScale="90000"/>
          </a:bodyPr>
          <a:lstStyle/>
          <a:p>
            <a:r>
              <a:rPr lang="ru-RU" sz="2700" b="1" dirty="0" smtClean="0"/>
              <a:t>Чтение</a:t>
            </a:r>
            <a:r>
              <a:rPr lang="ru-RU" sz="2700" dirty="0" smtClean="0"/>
              <a:t/>
            </a:r>
            <a:br>
              <a:rPr lang="ru-RU" sz="2700" dirty="0" smtClean="0"/>
            </a:br>
            <a:r>
              <a:rPr lang="ru-RU" sz="2700" dirty="0" smtClean="0"/>
              <a:t> Читать  тексты, построенные на изученном материале; </a:t>
            </a:r>
            <a:br>
              <a:rPr lang="ru-RU" sz="2700" dirty="0" smtClean="0"/>
            </a:br>
            <a:r>
              <a:rPr lang="ru-RU" sz="2700" dirty="0" smtClean="0"/>
              <a:t>читать  и понимать тексты, содержащие как изученный материал, так и отдельные новые слова.</a:t>
            </a:r>
            <a:endParaRPr lang="ru-RU" sz="2700" dirty="0"/>
          </a:p>
        </p:txBody>
      </p:sp>
      <p:sp>
        <p:nvSpPr>
          <p:cNvPr id="3" name="Содержимое 2"/>
          <p:cNvSpPr>
            <a:spLocks noGrp="1"/>
          </p:cNvSpPr>
          <p:nvPr>
            <p:ph idx="1"/>
          </p:nvPr>
        </p:nvSpPr>
        <p:spPr>
          <a:xfrm>
            <a:off x="500034" y="2285992"/>
            <a:ext cx="8229600" cy="3811583"/>
          </a:xfrm>
        </p:spPr>
        <p:txBody>
          <a:bodyPr>
            <a:normAutofit fontScale="92500"/>
          </a:bodyPr>
          <a:lstStyle/>
          <a:p>
            <a:r>
              <a:rPr lang="ru-RU" sz="2400" b="1" dirty="0" smtClean="0"/>
              <a:t>Соотносить </a:t>
            </a:r>
            <a:r>
              <a:rPr lang="ru-RU" sz="2400" dirty="0" smtClean="0"/>
              <a:t>графический образ слова с его звуковым образом на основе знания основных правил чтения.</a:t>
            </a:r>
          </a:p>
          <a:p>
            <a:r>
              <a:rPr lang="ru-RU" sz="2400" b="1" dirty="0" smtClean="0"/>
              <a:t>Соблюдать </a:t>
            </a:r>
            <a:r>
              <a:rPr lang="ru-RU" sz="2400" dirty="0" smtClean="0"/>
              <a:t> ударение в словах и фразах, интонацию в целом.</a:t>
            </a:r>
          </a:p>
          <a:p>
            <a:r>
              <a:rPr lang="ru-RU" sz="2400" b="1" dirty="0" smtClean="0"/>
              <a:t>Выразительно читать вслух </a:t>
            </a:r>
            <a:r>
              <a:rPr lang="ru-RU" sz="2400" dirty="0" smtClean="0"/>
              <a:t> тексты, содержащие только изученный материал.</a:t>
            </a:r>
          </a:p>
          <a:p>
            <a:r>
              <a:rPr lang="ru-RU" sz="2400" b="1" dirty="0" smtClean="0"/>
              <a:t>Прогнозировать содержание </a:t>
            </a:r>
            <a:r>
              <a:rPr lang="ru-RU" sz="2400" dirty="0" smtClean="0"/>
              <a:t>текста по заголовку.</a:t>
            </a:r>
          </a:p>
          <a:p>
            <a:r>
              <a:rPr lang="ru-RU" sz="2400" b="1" dirty="0" smtClean="0"/>
              <a:t>Зрительно воспринимать </a:t>
            </a:r>
            <a:r>
              <a:rPr lang="ru-RU" sz="2400" dirty="0" smtClean="0"/>
              <a:t>текст, </a:t>
            </a:r>
            <a:r>
              <a:rPr lang="ru-RU" sz="2400" b="1" dirty="0" smtClean="0"/>
              <a:t>узнавать </a:t>
            </a:r>
            <a:r>
              <a:rPr lang="ru-RU" sz="2400" dirty="0" smtClean="0"/>
              <a:t>знакомые слова,  грамматические явления и полностью </a:t>
            </a:r>
            <a:r>
              <a:rPr lang="ru-RU" sz="2400" b="1" dirty="0" smtClean="0"/>
              <a:t>понимать </a:t>
            </a:r>
            <a:r>
              <a:rPr lang="ru-RU" sz="2400" dirty="0" smtClean="0"/>
              <a:t>содержание.</a:t>
            </a:r>
          </a:p>
          <a:p>
            <a:r>
              <a:rPr lang="ru-RU" sz="2400" b="1" dirty="0" smtClean="0"/>
              <a:t>Догадываться </a:t>
            </a:r>
            <a:r>
              <a:rPr lang="ru-RU" sz="2400" dirty="0" smtClean="0"/>
              <a:t>о значении незнакомых </a:t>
            </a:r>
            <a:r>
              <a:rPr lang="ru-RU" sz="2400" b="1" dirty="0" smtClean="0"/>
              <a:t>слов  </a:t>
            </a:r>
            <a:r>
              <a:rPr lang="ru-RU" sz="2400" dirty="0" smtClean="0"/>
              <a:t>по </a:t>
            </a:r>
            <a:r>
              <a:rPr lang="ru-RU" sz="2400" i="1" dirty="0" smtClean="0"/>
              <a:t>сходству с русским языком, </a:t>
            </a:r>
            <a:r>
              <a:rPr lang="ru-RU" sz="2400" i="1" smtClean="0"/>
              <a:t>по контексту.</a:t>
            </a:r>
            <a:endParaRPr lang="ru-RU" sz="2400" dirty="0" smtClean="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53966"/>
          </a:xfrm>
        </p:spPr>
        <p:txBody>
          <a:bodyPr>
            <a:normAutofit fontScale="90000"/>
          </a:bodyPr>
          <a:lstStyle/>
          <a:p>
            <a:endParaRPr lang="ru-RU" dirty="0"/>
          </a:p>
        </p:txBody>
      </p:sp>
      <p:sp>
        <p:nvSpPr>
          <p:cNvPr id="3" name="Содержимое 2"/>
          <p:cNvSpPr>
            <a:spLocks noGrp="1"/>
          </p:cNvSpPr>
          <p:nvPr>
            <p:ph idx="1"/>
          </p:nvPr>
        </p:nvSpPr>
        <p:spPr>
          <a:xfrm>
            <a:off x="457200" y="857232"/>
            <a:ext cx="8229600" cy="5572164"/>
          </a:xfrm>
        </p:spPr>
        <p:txBody>
          <a:bodyPr>
            <a:normAutofit lnSpcReduction="10000"/>
          </a:bodyPr>
          <a:lstStyle/>
          <a:p>
            <a:r>
              <a:rPr lang="ru-RU" b="1" dirty="0" smtClean="0"/>
              <a:t>Зрительно воспринимать </a:t>
            </a:r>
            <a:r>
              <a:rPr lang="ru-RU" dirty="0" smtClean="0"/>
              <a:t>текст, </a:t>
            </a:r>
            <a:r>
              <a:rPr lang="ru-RU" b="1" dirty="0" smtClean="0"/>
              <a:t>узнавать </a:t>
            </a:r>
            <a:r>
              <a:rPr lang="ru-RU" dirty="0" smtClean="0"/>
              <a:t>знакомые слова, грамматические явления и </a:t>
            </a:r>
            <a:r>
              <a:rPr lang="ru-RU" b="1" dirty="0" smtClean="0"/>
              <a:t>понимать </a:t>
            </a:r>
            <a:r>
              <a:rPr lang="ru-RU" dirty="0" smtClean="0"/>
              <a:t>основное содержание.</a:t>
            </a:r>
          </a:p>
          <a:p>
            <a:r>
              <a:rPr lang="ru-RU" b="1" dirty="0" smtClean="0"/>
              <a:t>Не обращать внимания </a:t>
            </a:r>
            <a:r>
              <a:rPr lang="ru-RU" dirty="0" smtClean="0"/>
              <a:t>на незнакомые слова, не мешающие понимать основное содержание текста.</a:t>
            </a:r>
          </a:p>
          <a:p>
            <a:r>
              <a:rPr lang="ru-RU" b="1" dirty="0" smtClean="0"/>
              <a:t>Находить </a:t>
            </a:r>
            <a:r>
              <a:rPr lang="ru-RU" dirty="0" smtClean="0"/>
              <a:t>значение отдельных незнакомых слов в двуязычном словаре учебника.</a:t>
            </a:r>
          </a:p>
          <a:p>
            <a:r>
              <a:rPr lang="ru-RU" b="1" dirty="0" smtClean="0"/>
              <a:t>Находить </a:t>
            </a:r>
            <a:r>
              <a:rPr lang="ru-RU" dirty="0" smtClean="0"/>
              <a:t>в тексте </a:t>
            </a:r>
            <a:r>
              <a:rPr lang="ru-RU" smtClean="0"/>
              <a:t>необходимую информацию </a:t>
            </a:r>
            <a:r>
              <a:rPr lang="ru-RU" dirty="0" smtClean="0"/>
              <a:t>(имена персонажей, где происходит действие и т. д.).</a:t>
            </a:r>
          </a:p>
          <a:p>
            <a:r>
              <a:rPr lang="ru-RU" b="1" dirty="0" smtClean="0"/>
              <a:t>Оценивать </a:t>
            </a:r>
            <a:r>
              <a:rPr lang="ru-RU" dirty="0" smtClean="0"/>
              <a:t>поступки героев с точки зрения их соответствия принятым нормам морали.</a:t>
            </a:r>
          </a:p>
          <a:p>
            <a:endParaRPr lang="ru-RU"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571480"/>
            <a:ext cx="8229600" cy="1285884"/>
          </a:xfrm>
        </p:spPr>
        <p:txBody>
          <a:bodyPr>
            <a:normAutofit fontScale="90000"/>
          </a:bodyPr>
          <a:lstStyle/>
          <a:p>
            <a:pPr algn="l"/>
            <a:r>
              <a:rPr lang="ru-RU" sz="2200" dirty="0" smtClean="0"/>
              <a:t/>
            </a:r>
            <a:br>
              <a:rPr lang="ru-RU" sz="2200" dirty="0" smtClean="0"/>
            </a:br>
            <a:r>
              <a:rPr lang="ru-RU" sz="2200" b="1" i="1" dirty="0" smtClean="0"/>
              <a:t>Задание базового уровня</a:t>
            </a:r>
            <a:r>
              <a:rPr lang="ru-RU" sz="2200" dirty="0" smtClean="0"/>
              <a:t/>
            </a:r>
            <a:br>
              <a:rPr lang="ru-RU" sz="2200" dirty="0" smtClean="0"/>
            </a:br>
            <a:r>
              <a:rPr lang="ru-RU" sz="2200" dirty="0" smtClean="0"/>
              <a:t>Прочитай текст. Выбери правильный ответ на вопрос. Отметь ответ </a:t>
            </a:r>
            <a:r>
              <a:rPr lang="ru-RU" sz="2200" b="1" dirty="0" smtClean="0"/>
              <a:t>Х.</a:t>
            </a:r>
            <a:r>
              <a:rPr lang="ru-RU" sz="2200" dirty="0" smtClean="0"/>
              <a:t/>
            </a:r>
            <a:br>
              <a:rPr lang="ru-RU" sz="2200" dirty="0" smtClean="0"/>
            </a:br>
            <a:r>
              <a:rPr lang="ru-RU" sz="2200" b="1" dirty="0" smtClean="0"/>
              <a:t>                         </a:t>
            </a:r>
            <a:r>
              <a:rPr lang="en-US" sz="2200" b="1" dirty="0" smtClean="0"/>
              <a:t>Who made the apple  pie?</a:t>
            </a:r>
            <a:r>
              <a:rPr lang="ru-RU" b="1" dirty="0" smtClean="0"/>
              <a:t/>
            </a:r>
            <a:br>
              <a:rPr lang="ru-RU" b="1" dirty="0" smtClean="0"/>
            </a:br>
            <a:r>
              <a:rPr lang="en-US" sz="2200" b="1" dirty="0" smtClean="0"/>
              <a:t>() Jane.           () Jane's mother.        () Jane and her mother.</a:t>
            </a:r>
            <a:r>
              <a:rPr lang="ru-RU" dirty="0" smtClean="0"/>
              <a:t/>
            </a:r>
            <a:br>
              <a:rPr lang="ru-RU" dirty="0" smtClean="0"/>
            </a:br>
            <a:endParaRPr lang="ru-RU" dirty="0"/>
          </a:p>
        </p:txBody>
      </p:sp>
      <p:pic>
        <p:nvPicPr>
          <p:cNvPr id="1026" name="Picture 2" descr="C:\Users\Юденко О И\Desktop\land03904.jpg"/>
          <p:cNvPicPr>
            <a:picLocks noGrp="1" noChangeAspect="1" noChangeArrowheads="1"/>
          </p:cNvPicPr>
          <p:nvPr>
            <p:ph idx="1"/>
          </p:nvPr>
        </p:nvPicPr>
        <p:blipFill>
          <a:blip r:embed="rId2" cstate="print"/>
          <a:stretch>
            <a:fillRect/>
          </a:stretch>
        </p:blipFill>
        <p:spPr bwMode="auto">
          <a:xfrm>
            <a:off x="971600" y="2636912"/>
            <a:ext cx="7062606" cy="3862813"/>
          </a:xfrm>
          <a:prstGeom prst="rect">
            <a:avLst/>
          </a:prstGeom>
          <a:noFill/>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14348" y="857232"/>
            <a:ext cx="7694676" cy="5143537"/>
          </a:xfrm>
        </p:spPr>
        <p:txBody>
          <a:bodyPr>
            <a:noAutofit/>
          </a:bodyPr>
          <a:lstStyle/>
          <a:p>
            <a:r>
              <a:rPr lang="ru-RU" sz="2400" b="1" dirty="0" smtClean="0">
                <a:solidFill>
                  <a:schemeClr val="tx1"/>
                </a:solidFill>
              </a:rPr>
              <a:t>Иностранный язык</a:t>
            </a:r>
            <a:r>
              <a:rPr lang="ru-RU" sz="2400" dirty="0" smtClean="0">
                <a:solidFill>
                  <a:schemeClr val="tx1"/>
                </a:solidFill>
              </a:rPr>
              <a:t> формирует </a:t>
            </a:r>
            <a:r>
              <a:rPr lang="ru-RU" sz="2400" b="1" dirty="0" smtClean="0">
                <a:solidFill>
                  <a:schemeClr val="tx1"/>
                </a:solidFill>
              </a:rPr>
              <a:t>коммуникативную </a:t>
            </a:r>
            <a:r>
              <a:rPr lang="ru-RU" sz="2400" dirty="0" smtClean="0">
                <a:solidFill>
                  <a:schemeClr val="tx1"/>
                </a:solidFill>
              </a:rPr>
              <a:t>культуру школьника, способствует его общему речевому развитию, расширению кругозора и воспитанию.</a:t>
            </a:r>
            <a:br>
              <a:rPr lang="ru-RU" sz="2400" dirty="0" smtClean="0">
                <a:solidFill>
                  <a:schemeClr val="tx1"/>
                </a:solidFill>
              </a:rPr>
            </a:br>
            <a:r>
              <a:rPr lang="ru-RU" sz="2400" dirty="0" smtClean="0">
                <a:solidFill>
                  <a:schemeClr val="tx1"/>
                </a:solidFill>
              </a:rPr>
              <a:t/>
            </a:r>
            <a:br>
              <a:rPr lang="ru-RU" sz="2400" dirty="0" smtClean="0">
                <a:solidFill>
                  <a:schemeClr val="tx1"/>
                </a:solidFill>
              </a:rPr>
            </a:br>
            <a:r>
              <a:rPr lang="ru-RU" sz="2400" b="1" dirty="0" smtClean="0">
                <a:solidFill>
                  <a:schemeClr val="tx1"/>
                </a:solidFill>
              </a:rPr>
              <a:t> Иностранный язык</a:t>
            </a:r>
            <a:r>
              <a:rPr lang="ru-RU" sz="2400" dirty="0" smtClean="0">
                <a:solidFill>
                  <a:schemeClr val="tx1"/>
                </a:solidFill>
              </a:rPr>
              <a:t> способствует формированию представлений ученика о диалоге культур,  осознанию им себя как носителя культуры и духовных ценностей своего народа, гражданственности, норм морали и речевого поведения.</a:t>
            </a:r>
            <a:endParaRPr lang="ru-RU" sz="2400" dirty="0">
              <a:solidFill>
                <a:schemeClr val="tx1"/>
              </a:solidFill>
            </a:endParaRPr>
          </a:p>
        </p:txBody>
      </p:sp>
      <p:sp>
        <p:nvSpPr>
          <p:cNvPr id="3" name="Подзаголовок 2"/>
          <p:cNvSpPr>
            <a:spLocks noGrp="1"/>
          </p:cNvSpPr>
          <p:nvPr>
            <p:ph type="subTitle" idx="1"/>
          </p:nvPr>
        </p:nvSpPr>
        <p:spPr>
          <a:xfrm rot="21410469">
            <a:off x="901136" y="6858450"/>
            <a:ext cx="45719" cy="253285"/>
          </a:xfrm>
        </p:spPr>
        <p:txBody>
          <a:bodyPr>
            <a:normAutofit fontScale="47500" lnSpcReduction="20000"/>
          </a:bodyPr>
          <a:lstStyle/>
          <a:p>
            <a:endParaRPr lang="ru-RU" dirty="0"/>
          </a:p>
        </p:txBody>
      </p:sp>
      <p:sp>
        <p:nvSpPr>
          <p:cNvPr id="1025" name="Rectangle 1"/>
          <p:cNvSpPr>
            <a:spLocks noChangeArrowheads="1"/>
          </p:cNvSpPr>
          <p:nvPr/>
        </p:nvSpPr>
        <p:spPr bwMode="auto">
          <a:xfrm>
            <a:off x="0" y="0"/>
            <a:ext cx="184731"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28596" y="357166"/>
            <a:ext cx="8229600" cy="2143140"/>
          </a:xfrm>
        </p:spPr>
        <p:txBody>
          <a:bodyPr>
            <a:normAutofit fontScale="90000"/>
          </a:bodyPr>
          <a:lstStyle/>
          <a:p>
            <a:pPr algn="l"/>
            <a:r>
              <a:rPr lang="ru-RU" sz="2200" b="1" i="1" dirty="0" smtClean="0"/>
              <a:t>Задание повышенного уровня</a:t>
            </a:r>
            <a:r>
              <a:rPr lang="ru-RU" sz="2200" dirty="0" smtClean="0"/>
              <a:t/>
            </a:r>
            <a:br>
              <a:rPr lang="ru-RU" sz="2200" dirty="0" smtClean="0"/>
            </a:br>
            <a:r>
              <a:rPr lang="ru-RU" sz="2200" dirty="0" smtClean="0"/>
              <a:t>Прочитай текст. Закончи предложение, выбрав из предложенных вариантов тот, который соответствует  тексту. Отметь ответ </a:t>
            </a:r>
            <a:r>
              <a:rPr lang="ru-RU" sz="2200" b="1" dirty="0" smtClean="0"/>
              <a:t> Х.                 </a:t>
            </a:r>
            <a:r>
              <a:rPr lang="en-US" sz="2200" b="1" dirty="0" smtClean="0"/>
              <a:t>Jane didn't help her mother to make the apple pie  because  she …</a:t>
            </a:r>
            <a:r>
              <a:rPr lang="ru-RU" sz="2200" b="1" dirty="0" smtClean="0"/>
              <a:t>                    </a:t>
            </a:r>
            <a:r>
              <a:rPr lang="en-US" sz="2200" b="1" dirty="0" smtClean="0"/>
              <a:t>()   didn't like to go shopping.</a:t>
            </a:r>
            <a:r>
              <a:rPr lang="ru-RU" sz="2200" b="1" dirty="0" smtClean="0"/>
              <a:t>       </a:t>
            </a:r>
            <a:r>
              <a:rPr lang="en-US" sz="2200" b="1" dirty="0" smtClean="0"/>
              <a:t> ()  didn't like apple pies.</a:t>
            </a:r>
            <a:r>
              <a:rPr lang="ru-RU" sz="2200" b="1" dirty="0" smtClean="0"/>
              <a:t/>
            </a:r>
            <a:br>
              <a:rPr lang="ru-RU" sz="2200" b="1" dirty="0" smtClean="0"/>
            </a:br>
            <a:r>
              <a:rPr lang="en-US" sz="2200" b="1" dirty="0" smtClean="0"/>
              <a:t>()   didn`t   like to help her mum.</a:t>
            </a:r>
            <a:r>
              <a:rPr lang="ru-RU" dirty="0" smtClean="0"/>
              <a:t/>
            </a:r>
            <a:br>
              <a:rPr lang="ru-RU" dirty="0" smtClean="0"/>
            </a:br>
            <a:endParaRPr lang="ru-RU" dirty="0"/>
          </a:p>
        </p:txBody>
      </p:sp>
      <p:sp>
        <p:nvSpPr>
          <p:cNvPr id="3" name="Содержимое 2"/>
          <p:cNvSpPr>
            <a:spLocks noGrp="1"/>
          </p:cNvSpPr>
          <p:nvPr>
            <p:ph idx="1"/>
          </p:nvPr>
        </p:nvSpPr>
        <p:spPr>
          <a:xfrm>
            <a:off x="457200" y="2143116"/>
            <a:ext cx="8229600" cy="3983047"/>
          </a:xfrm>
        </p:spPr>
        <p:txBody>
          <a:bodyPr>
            <a:normAutofit fontScale="25000" lnSpcReduction="20000"/>
          </a:bodyPr>
          <a:lstStyle/>
          <a:p>
            <a:endParaRPr lang="ru-RU" sz="7200" b="1" i="1" dirty="0" smtClean="0"/>
          </a:p>
          <a:p>
            <a:r>
              <a:rPr lang="ru-RU" sz="7200" b="1" i="1" dirty="0" smtClean="0"/>
              <a:t>Текст  для чтения</a:t>
            </a:r>
          </a:p>
          <a:p>
            <a:endParaRPr lang="ru-RU" sz="7200" dirty="0" smtClean="0"/>
          </a:p>
          <a:p>
            <a:pPr>
              <a:buNone/>
            </a:pPr>
            <a:r>
              <a:rPr lang="en-US" sz="7200" dirty="0" smtClean="0"/>
              <a:t>Jane and her mother Jived in a small house. The girl's mother was very busy. Every day she cleaned the rooms, washed the dishes, cooked, fed the pets, and watered the trees and the flowers in the gar­den. But Jane didn't help her mother. She didn't like to work.</a:t>
            </a:r>
            <a:endParaRPr lang="ru-RU" sz="7200" dirty="0" smtClean="0"/>
          </a:p>
          <a:p>
            <a:pPr>
              <a:buNone/>
            </a:pPr>
            <a:r>
              <a:rPr lang="en-US" sz="7200" dirty="0" smtClean="0"/>
              <a:t>One morning the girl's mother said, "Today is Sunday. I want to make an apple pie." Jane said, "That sounds good." Then the girl's mother said, "Do you want to help me? Go to the garden and bring back some apples for our apple pie, please."</a:t>
            </a:r>
            <a:endParaRPr lang="ru-RU" sz="7200" dirty="0" smtClean="0"/>
          </a:p>
          <a:p>
            <a:pPr>
              <a:buNone/>
            </a:pPr>
            <a:r>
              <a:rPr lang="en-US" sz="7200" dirty="0" smtClean="0"/>
              <a:t> Jane said, "Not I. I don't want to.</a:t>
            </a:r>
            <a:endParaRPr lang="ru-RU" sz="7200" dirty="0" smtClean="0"/>
          </a:p>
          <a:p>
            <a:pPr>
              <a:buNone/>
            </a:pPr>
            <a:r>
              <a:rPr lang="en-US" sz="7200" dirty="0" smtClean="0"/>
              <a:t>The   Mother went to the green garden and brought some apples for the apple pie. Then she said,   "Jane, do you want to help me? Go to me shop and buy some sugar for the apple pie. Please." But   the  girl said, "Not I. I don't want to." So the mother went to the  and  brought some sugar for the apple pie.</a:t>
            </a:r>
            <a:endParaRPr lang="ru-RU" sz="7200" dirty="0" smtClean="0"/>
          </a:p>
          <a:p>
            <a:pPr>
              <a:buNone/>
            </a:pPr>
            <a:r>
              <a:rPr lang="en-US" sz="7200" dirty="0" smtClean="0"/>
              <a:t>When  the apple pie was ready, the mother said, "The apple pie is </a:t>
            </a:r>
            <a:r>
              <a:rPr lang="en-US" sz="7200" baseline="30000" dirty="0" smtClean="0"/>
              <a:t> </a:t>
            </a:r>
            <a:r>
              <a:rPr lang="en-US" sz="7200" dirty="0" smtClean="0"/>
              <a:t>very good! Do you want to help me, Jane?" Jane said,   « ... !»</a:t>
            </a:r>
            <a:endParaRPr lang="ru-RU" sz="7200" dirty="0" smtClean="0"/>
          </a:p>
          <a:p>
            <a:endParaRPr lang="ru-RU"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582726"/>
          </a:xfrm>
        </p:spPr>
        <p:txBody>
          <a:bodyPr>
            <a:noAutofit/>
          </a:bodyPr>
          <a:lstStyle/>
          <a:p>
            <a:r>
              <a:rPr lang="ru-RU" sz="2800" b="1" dirty="0" smtClean="0"/>
              <a:t>Письменная речь</a:t>
            </a:r>
            <a:r>
              <a:rPr lang="ru-RU" sz="2800" dirty="0" smtClean="0"/>
              <a:t/>
            </a:r>
            <a:br>
              <a:rPr lang="ru-RU" sz="2800" dirty="0" smtClean="0"/>
            </a:br>
            <a:r>
              <a:rPr lang="ru-RU" sz="2800" dirty="0" smtClean="0"/>
              <a:t>• Писать с опорой на образец:                 поздравление с праздником;                                             краткое личное письмо</a:t>
            </a:r>
            <a:endParaRPr lang="ru-RU" sz="2800" dirty="0"/>
          </a:p>
        </p:txBody>
      </p:sp>
      <p:sp>
        <p:nvSpPr>
          <p:cNvPr id="3" name="Содержимое 2"/>
          <p:cNvSpPr>
            <a:spLocks noGrp="1"/>
          </p:cNvSpPr>
          <p:nvPr>
            <p:ph idx="1"/>
          </p:nvPr>
        </p:nvSpPr>
        <p:spPr>
          <a:xfrm>
            <a:off x="428596" y="2143116"/>
            <a:ext cx="8229600" cy="3954459"/>
          </a:xfrm>
        </p:spPr>
        <p:txBody>
          <a:bodyPr>
            <a:normAutofit fontScale="85000" lnSpcReduction="10000"/>
          </a:bodyPr>
          <a:lstStyle/>
          <a:p>
            <a:endParaRPr lang="ru-RU" b="1" dirty="0" smtClean="0"/>
          </a:p>
          <a:p>
            <a:r>
              <a:rPr lang="ru-RU" b="1" dirty="0" smtClean="0"/>
              <a:t>Писать </a:t>
            </a:r>
            <a:r>
              <a:rPr lang="ru-RU" dirty="0" smtClean="0"/>
              <a:t>по образцу краткое письмо зарубежному другу, сообщать краткие сведения о себе, запрашивать аналогичную информацию о нём.</a:t>
            </a:r>
          </a:p>
          <a:p>
            <a:endParaRPr lang="ru-RU" dirty="0" smtClean="0"/>
          </a:p>
          <a:p>
            <a:r>
              <a:rPr lang="ru-RU" b="1" dirty="0" smtClean="0"/>
              <a:t>Писать </a:t>
            </a:r>
            <a:r>
              <a:rPr lang="ru-RU" dirty="0" smtClean="0"/>
              <a:t>поздравительную открытку с Новым годом, Рождеством, днём рождения (с опорой на образец).</a:t>
            </a:r>
          </a:p>
          <a:p>
            <a:endParaRPr lang="ru-RU" dirty="0" smtClean="0"/>
          </a:p>
          <a:p>
            <a:r>
              <a:rPr lang="ru-RU" b="1" dirty="0" smtClean="0"/>
              <a:t>Правильно оформлять </a:t>
            </a:r>
            <a:r>
              <a:rPr lang="ru-RU" dirty="0" smtClean="0"/>
              <a:t>конверт (с опорой на образец)</a:t>
            </a:r>
          </a:p>
          <a:p>
            <a:pPr>
              <a:buNone/>
            </a:pPr>
            <a:r>
              <a:rPr lang="ru-RU" b="1" dirty="0" smtClean="0"/>
              <a:t> </a:t>
            </a:r>
            <a:endParaRPr lang="ru-RU" dirty="0" smtClean="0"/>
          </a:p>
          <a:p>
            <a:endParaRPr lang="ru-RU"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5329246" cy="6083320"/>
          </a:xfrm>
        </p:spPr>
        <p:txBody>
          <a:bodyPr>
            <a:normAutofit/>
          </a:bodyPr>
          <a:lstStyle/>
          <a:p>
            <a:pPr algn="l"/>
            <a:r>
              <a:rPr lang="ru-RU" sz="2400" b="1" dirty="0" smtClean="0"/>
              <a:t/>
            </a:r>
            <a:br>
              <a:rPr lang="ru-RU" sz="2400" b="1" dirty="0" smtClean="0"/>
            </a:br>
            <a:r>
              <a:rPr lang="ru-RU" sz="2400" b="1" dirty="0" smtClean="0">
                <a:solidFill>
                  <a:schemeClr val="tx1"/>
                </a:solidFill>
              </a:rPr>
              <a:t>Писать </a:t>
            </a:r>
            <a:r>
              <a:rPr lang="ru-RU" sz="2400" dirty="0" smtClean="0">
                <a:solidFill>
                  <a:schemeClr val="tx1"/>
                </a:solidFill>
              </a:rPr>
              <a:t>по образцу краткое письмо зарубежному другу, сообщать краткие сведения о себе, запрашивать аналогичную информацию о нём.</a:t>
            </a:r>
            <a:br>
              <a:rPr lang="ru-RU" sz="2400" dirty="0" smtClean="0">
                <a:solidFill>
                  <a:schemeClr val="tx1"/>
                </a:solidFill>
              </a:rPr>
            </a:br>
            <a:r>
              <a:rPr lang="ru-RU" sz="2400" b="1" dirty="0" smtClean="0">
                <a:solidFill>
                  <a:schemeClr val="tx1"/>
                </a:solidFill>
              </a:rPr>
              <a:t>Писать </a:t>
            </a:r>
            <a:r>
              <a:rPr lang="ru-RU" sz="2400" dirty="0" smtClean="0">
                <a:solidFill>
                  <a:schemeClr val="tx1"/>
                </a:solidFill>
              </a:rPr>
              <a:t>поздравительную открытку с Новым годом, Рождеством,                                    днём рождения (с опорой на образец).</a:t>
            </a:r>
            <a:br>
              <a:rPr lang="ru-RU" sz="2400" dirty="0" smtClean="0">
                <a:solidFill>
                  <a:schemeClr val="tx1"/>
                </a:solidFill>
              </a:rPr>
            </a:br>
            <a:r>
              <a:rPr lang="ru-RU" sz="2400" b="1" dirty="0" smtClean="0">
                <a:solidFill>
                  <a:schemeClr val="tx1"/>
                </a:solidFill>
              </a:rPr>
              <a:t>Правильно оформлять </a:t>
            </a:r>
            <a:r>
              <a:rPr lang="ru-RU" sz="2400" dirty="0" smtClean="0">
                <a:solidFill>
                  <a:schemeClr val="tx1"/>
                </a:solidFill>
              </a:rPr>
              <a:t>конверт (с опорой на образец)</a:t>
            </a:r>
            <a:r>
              <a:rPr lang="ru-RU" dirty="0" smtClean="0"/>
              <a:t/>
            </a:r>
            <a:br>
              <a:rPr lang="ru-RU" dirty="0" smtClean="0"/>
            </a:br>
            <a:endParaRPr lang="ru-RU" dirty="0"/>
          </a:p>
        </p:txBody>
      </p:sp>
      <p:pic>
        <p:nvPicPr>
          <p:cNvPr id="1026" name="Picture 2" descr="C:\Users\Юденко О И\Desktop\land07726 - копия.jpg"/>
          <p:cNvPicPr>
            <a:picLocks noGrp="1" noChangeAspect="1" noChangeArrowheads="1"/>
          </p:cNvPicPr>
          <p:nvPr>
            <p:ph idx="1"/>
          </p:nvPr>
        </p:nvPicPr>
        <p:blipFill>
          <a:blip r:embed="rId2" cstate="print"/>
          <a:stretch>
            <a:fillRect/>
          </a:stretch>
        </p:blipFill>
        <p:spPr bwMode="auto">
          <a:xfrm>
            <a:off x="5643570" y="1928802"/>
            <a:ext cx="3205175" cy="4629698"/>
          </a:xfrm>
          <a:prstGeom prst="rect">
            <a:avLst/>
          </a:prstGeom>
          <a:noFill/>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786314" y="642918"/>
            <a:ext cx="4043362" cy="5429288"/>
          </a:xfrm>
        </p:spPr>
        <p:txBody>
          <a:bodyPr>
            <a:normAutofit/>
          </a:bodyPr>
          <a:lstStyle/>
          <a:p>
            <a:r>
              <a:rPr lang="ru-RU" sz="2200" dirty="0" smtClean="0"/>
              <a:t/>
            </a:r>
            <a:br>
              <a:rPr lang="ru-RU" sz="2200" dirty="0" smtClean="0"/>
            </a:br>
            <a:r>
              <a:rPr lang="ru-RU" dirty="0" smtClean="0"/>
              <a:t/>
            </a:r>
            <a:br>
              <a:rPr lang="ru-RU" dirty="0" smtClean="0"/>
            </a:br>
            <a:endParaRPr lang="ru-RU" dirty="0"/>
          </a:p>
        </p:txBody>
      </p:sp>
      <p:sp>
        <p:nvSpPr>
          <p:cNvPr id="3" name="Содержимое 2"/>
          <p:cNvSpPr>
            <a:spLocks noGrp="1"/>
          </p:cNvSpPr>
          <p:nvPr>
            <p:ph idx="1"/>
          </p:nvPr>
        </p:nvSpPr>
        <p:spPr>
          <a:xfrm>
            <a:off x="214282" y="285728"/>
            <a:ext cx="4429156" cy="5840435"/>
          </a:xfrm>
        </p:spPr>
        <p:txBody>
          <a:bodyPr>
            <a:normAutofit fontScale="25000" lnSpcReduction="20000"/>
          </a:bodyPr>
          <a:lstStyle/>
          <a:p>
            <a:r>
              <a:rPr lang="en-US" dirty="0" smtClean="0"/>
              <a:t> </a:t>
            </a:r>
            <a:endParaRPr lang="ru-RU" sz="8000" dirty="0" smtClean="0"/>
          </a:p>
          <a:p>
            <a:pPr algn="ctr">
              <a:buNone/>
            </a:pPr>
            <a:r>
              <a:rPr lang="ru-RU" sz="8000" b="1" i="1" dirty="0" smtClean="0"/>
              <a:t>Задание базового уровня</a:t>
            </a:r>
            <a:endParaRPr lang="ru-RU" sz="8000" dirty="0" smtClean="0"/>
          </a:p>
          <a:p>
            <a:pPr>
              <a:buNone/>
            </a:pPr>
            <a:r>
              <a:rPr lang="ru-RU" sz="8000" dirty="0" smtClean="0"/>
              <a:t>Прочти письмо, полученное  от   друга  по переписке,                                                                               и напиши ответ, дополнив                    незаконченные пре</a:t>
            </a:r>
            <a:r>
              <a:rPr lang="ru-RU" sz="8000" u="sng" dirty="0" smtClean="0"/>
              <a:t>дложения.</a:t>
            </a:r>
          </a:p>
          <a:p>
            <a:endParaRPr lang="ru-RU" sz="8000" dirty="0" smtClean="0"/>
          </a:p>
          <a:p>
            <a:pPr>
              <a:buNone/>
            </a:pPr>
            <a:r>
              <a:rPr lang="en-US" sz="8000" dirty="0" smtClean="0"/>
              <a:t>Dear ---------------------------------</a:t>
            </a:r>
            <a:endParaRPr lang="ru-RU" sz="8000" dirty="0" smtClean="0"/>
          </a:p>
          <a:p>
            <a:pPr>
              <a:buNone/>
            </a:pPr>
            <a:r>
              <a:rPr lang="en-US" sz="8000" dirty="0" smtClean="0"/>
              <a:t>Thank you for your letter.</a:t>
            </a:r>
            <a:endParaRPr lang="ru-RU" sz="8000" dirty="0" smtClean="0"/>
          </a:p>
          <a:p>
            <a:pPr>
              <a:buNone/>
            </a:pPr>
            <a:r>
              <a:rPr lang="en-US" sz="8000" dirty="0" smtClean="0"/>
              <a:t>My name is -----------------------</a:t>
            </a:r>
            <a:endParaRPr lang="ru-RU" sz="8000" dirty="0" smtClean="0"/>
          </a:p>
          <a:p>
            <a:pPr>
              <a:buNone/>
            </a:pPr>
            <a:r>
              <a:rPr lang="en-US" sz="8000" dirty="0" smtClean="0"/>
              <a:t>I am from---------------------------</a:t>
            </a:r>
            <a:r>
              <a:rPr lang="ru-RU" sz="8000" dirty="0" smtClean="0"/>
              <a:t>                                          </a:t>
            </a:r>
            <a:r>
              <a:rPr lang="en-US" sz="8000" dirty="0" smtClean="0"/>
              <a:t>I am ----------------------------</a:t>
            </a:r>
            <a:endParaRPr lang="ru-RU" sz="8000" dirty="0" smtClean="0"/>
          </a:p>
          <a:p>
            <a:pPr>
              <a:buNone/>
            </a:pPr>
            <a:r>
              <a:rPr lang="en-US" sz="8000" dirty="0" smtClean="0"/>
              <a:t>My birthday is -------------------</a:t>
            </a:r>
            <a:endParaRPr lang="ru-RU" sz="8000" dirty="0" smtClean="0"/>
          </a:p>
          <a:p>
            <a:pPr>
              <a:buNone/>
            </a:pPr>
            <a:r>
              <a:rPr lang="en-US" sz="8000" dirty="0" smtClean="0"/>
              <a:t>I live with -------------------------</a:t>
            </a:r>
            <a:endParaRPr lang="ru-RU" sz="8000" dirty="0" smtClean="0"/>
          </a:p>
          <a:p>
            <a:pPr>
              <a:buNone/>
            </a:pPr>
            <a:r>
              <a:rPr lang="en-US" sz="8000" dirty="0" smtClean="0"/>
              <a:t>I like to ----------------------------</a:t>
            </a:r>
            <a:endParaRPr lang="ru-RU" sz="8000" dirty="0" smtClean="0"/>
          </a:p>
          <a:p>
            <a:pPr>
              <a:buNone/>
            </a:pPr>
            <a:r>
              <a:rPr lang="en-US" sz="8000" dirty="0" smtClean="0"/>
              <a:t>My </a:t>
            </a:r>
            <a:r>
              <a:rPr lang="en-US" sz="8000" dirty="0" err="1" smtClean="0"/>
              <a:t>favourite</a:t>
            </a:r>
            <a:r>
              <a:rPr lang="en-US" sz="8000" dirty="0" smtClean="0"/>
              <a:t> subject is ---------</a:t>
            </a:r>
            <a:endParaRPr lang="ru-RU" sz="8000" dirty="0" smtClean="0"/>
          </a:p>
          <a:p>
            <a:pPr>
              <a:buNone/>
            </a:pPr>
            <a:r>
              <a:rPr lang="en-US" sz="8000" dirty="0" smtClean="0"/>
              <a:t> Best wishes,</a:t>
            </a:r>
            <a:endParaRPr lang="ru-RU" sz="8000" dirty="0" smtClean="0"/>
          </a:p>
          <a:p>
            <a:endParaRPr lang="ru-RU" dirty="0"/>
          </a:p>
        </p:txBody>
      </p:sp>
      <p:pic>
        <p:nvPicPr>
          <p:cNvPr id="1026" name="Picture 2" descr="C:\Users\Юденко О И\Desktop\deutsсhland\theme00901.jpg"/>
          <p:cNvPicPr>
            <a:picLocks noChangeAspect="1" noChangeArrowheads="1"/>
          </p:cNvPicPr>
          <p:nvPr/>
        </p:nvPicPr>
        <p:blipFill>
          <a:blip r:embed="rId2" cstate="print"/>
          <a:srcRect/>
          <a:stretch>
            <a:fillRect/>
          </a:stretch>
        </p:blipFill>
        <p:spPr bwMode="auto">
          <a:xfrm>
            <a:off x="4444652" y="1785926"/>
            <a:ext cx="4485063" cy="4071965"/>
          </a:xfrm>
          <a:prstGeom prst="rect">
            <a:avLst/>
          </a:prstGeom>
          <a:noFill/>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188640"/>
            <a:ext cx="8229600" cy="1143000"/>
          </a:xfrm>
        </p:spPr>
        <p:txBody>
          <a:bodyPr/>
          <a:lstStyle/>
          <a:p>
            <a:r>
              <a:rPr lang="ru-RU" dirty="0" smtClean="0"/>
              <a:t>Проектные задания</a:t>
            </a:r>
            <a:endParaRPr lang="ru-RU" dirty="0"/>
          </a:p>
        </p:txBody>
      </p:sp>
      <p:pic>
        <p:nvPicPr>
          <p:cNvPr id="1026" name="Picture 2" descr="C:\Documents and Settings\XXX\Мои документы\ИНОСТР. ЯЗЫК.СЕРЬЕЗН\КЛАССНЫЙ руководител\ИНТЕРЕСн\Priroda8.gif"/>
          <p:cNvPicPr>
            <a:picLocks noGrp="1" noChangeAspect="1" noChangeArrowheads="1" noCrop="1"/>
          </p:cNvPicPr>
          <p:nvPr>
            <p:ph idx="1"/>
          </p:nvPr>
        </p:nvPicPr>
        <p:blipFill>
          <a:blip r:embed="rId2" cstate="print"/>
          <a:srcRect/>
          <a:stretch>
            <a:fillRect/>
          </a:stretch>
        </p:blipFill>
        <p:spPr bwMode="auto">
          <a:xfrm>
            <a:off x="1043607" y="1700808"/>
            <a:ext cx="7056785" cy="4899949"/>
          </a:xfrm>
          <a:prstGeom prst="rect">
            <a:avLst/>
          </a:prstGeom>
          <a:noFill/>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2368544"/>
          </a:xfrm>
        </p:spPr>
        <p:txBody>
          <a:bodyPr>
            <a:normAutofit/>
          </a:bodyPr>
          <a:lstStyle/>
          <a:p>
            <a:r>
              <a:rPr lang="ru-RU" sz="2200" b="1" i="1" dirty="0" smtClean="0"/>
              <a:t>Задание повышенного уровня</a:t>
            </a:r>
            <a:r>
              <a:rPr lang="ru-RU" sz="2200" dirty="0" smtClean="0"/>
              <a:t/>
            </a:r>
            <a:br>
              <a:rPr lang="ru-RU" sz="2200" dirty="0" smtClean="0"/>
            </a:br>
            <a:r>
              <a:rPr lang="ru-RU" sz="2200" dirty="0" smtClean="0"/>
              <a:t>Прочти письмо</a:t>
            </a:r>
            <a:r>
              <a:rPr lang="de-DE" sz="2200" dirty="0" smtClean="0"/>
              <a:t> </a:t>
            </a:r>
            <a:r>
              <a:rPr lang="ru-RU" sz="2200" dirty="0" smtClean="0"/>
              <a:t>от друга по переписке. Напиши ему письмо. Расскажи  о себе и ответь на  три его вопроса</a:t>
            </a:r>
            <a:r>
              <a:rPr lang="de-DE" sz="2200" dirty="0" smtClean="0"/>
              <a:t>                                  </a:t>
            </a:r>
            <a:r>
              <a:rPr lang="ru-RU" sz="2200" dirty="0" smtClean="0"/>
              <a:t> </a:t>
            </a:r>
            <a:r>
              <a:rPr lang="de-DE" sz="2200" b="1" dirty="0" smtClean="0"/>
              <a:t>H</a:t>
            </a:r>
            <a:r>
              <a:rPr lang="en-US" sz="2200" b="1" dirty="0" err="1" smtClean="0"/>
              <a:t>ave</a:t>
            </a:r>
            <a:r>
              <a:rPr lang="en-US" sz="2200" b="1" dirty="0" smtClean="0"/>
              <a:t>  you got  any pets</a:t>
            </a:r>
            <a:r>
              <a:rPr lang="ru-RU" sz="2200" b="1" dirty="0" smtClean="0"/>
              <a:t>?    </a:t>
            </a:r>
            <a:r>
              <a:rPr lang="en-US" sz="2200" b="1" dirty="0" smtClean="0"/>
              <a:t>What do you like to do?                            What is your   </a:t>
            </a:r>
            <a:r>
              <a:rPr lang="en-US" sz="2200" b="1" dirty="0" err="1" smtClean="0"/>
              <a:t>favourite</a:t>
            </a:r>
            <a:r>
              <a:rPr lang="en-US" sz="2200" b="1" dirty="0" smtClean="0"/>
              <a:t>  subject?</a:t>
            </a:r>
            <a:endParaRPr lang="ru-RU" sz="2200" dirty="0"/>
          </a:p>
        </p:txBody>
      </p:sp>
      <p:sp>
        <p:nvSpPr>
          <p:cNvPr id="3" name="Содержимое 2"/>
          <p:cNvSpPr>
            <a:spLocks noGrp="1"/>
          </p:cNvSpPr>
          <p:nvPr>
            <p:ph idx="1"/>
          </p:nvPr>
        </p:nvSpPr>
        <p:spPr>
          <a:xfrm>
            <a:off x="457200" y="2857496"/>
            <a:ext cx="8229600" cy="3268667"/>
          </a:xfrm>
        </p:spPr>
        <p:txBody>
          <a:bodyPr>
            <a:normAutofit fontScale="70000" lnSpcReduction="20000"/>
          </a:bodyPr>
          <a:lstStyle/>
          <a:p>
            <a:r>
              <a:rPr lang="ru-RU" b="1" dirty="0" smtClean="0"/>
              <a:t>Письмо, полученное от друга по переписке</a:t>
            </a:r>
            <a:endParaRPr lang="de-DE" dirty="0" smtClean="0"/>
          </a:p>
          <a:p>
            <a:pPr>
              <a:buNone/>
            </a:pPr>
            <a:endParaRPr lang="de-DE" dirty="0" smtClean="0"/>
          </a:p>
          <a:p>
            <a:pPr>
              <a:buNone/>
            </a:pPr>
            <a:r>
              <a:rPr lang="en-US" dirty="0" smtClean="0"/>
              <a:t>Dear friend,</a:t>
            </a:r>
            <a:endParaRPr lang="ru-RU" dirty="0" smtClean="0"/>
          </a:p>
          <a:p>
            <a:pPr>
              <a:buNone/>
            </a:pPr>
            <a:r>
              <a:rPr lang="en-US" dirty="0" smtClean="0"/>
              <a:t>My name is Andrew. I am from Great Britain. I live in London.</a:t>
            </a:r>
            <a:endParaRPr lang="ru-RU" dirty="0" smtClean="0"/>
          </a:p>
          <a:p>
            <a:pPr>
              <a:buNone/>
            </a:pPr>
            <a:r>
              <a:rPr lang="en-US" dirty="0" smtClean="0"/>
              <a:t>I am ten. My birthday is on the 6th of October.</a:t>
            </a:r>
            <a:endParaRPr lang="ru-RU" dirty="0" smtClean="0"/>
          </a:p>
          <a:p>
            <a:pPr>
              <a:buNone/>
            </a:pPr>
            <a:r>
              <a:rPr lang="en-US" dirty="0" smtClean="0"/>
              <a:t>I have got two funny parrots. Their names are Jimmy and Polly. Have you got any pets?</a:t>
            </a:r>
            <a:endParaRPr lang="ru-RU" dirty="0" smtClean="0"/>
          </a:p>
          <a:p>
            <a:pPr>
              <a:buNone/>
            </a:pPr>
            <a:r>
              <a:rPr lang="en-US" dirty="0" smtClean="0"/>
              <a:t>I like to swim and play computer games. What do you like to do?</a:t>
            </a:r>
            <a:endParaRPr lang="ru-RU" dirty="0" smtClean="0"/>
          </a:p>
          <a:p>
            <a:pPr>
              <a:buNone/>
            </a:pPr>
            <a:r>
              <a:rPr lang="en-US" dirty="0" smtClean="0"/>
              <a:t>My </a:t>
            </a:r>
            <a:r>
              <a:rPr lang="en-US" dirty="0" err="1" smtClean="0"/>
              <a:t>favourite</a:t>
            </a:r>
            <a:r>
              <a:rPr lang="en-US" dirty="0" smtClean="0"/>
              <a:t> subjects are Math and Art. What is your </a:t>
            </a:r>
            <a:r>
              <a:rPr lang="en-US" dirty="0" err="1" smtClean="0"/>
              <a:t>favourite</a:t>
            </a:r>
            <a:r>
              <a:rPr lang="en-US" dirty="0" smtClean="0"/>
              <a:t> subject?</a:t>
            </a:r>
            <a:endParaRPr lang="ru-RU" dirty="0" smtClean="0"/>
          </a:p>
          <a:p>
            <a:pPr>
              <a:buNone/>
            </a:pPr>
            <a:r>
              <a:rPr lang="en-US" dirty="0" smtClean="0"/>
              <a:t>I hope to get a letter from you soon! Yours</a:t>
            </a:r>
            <a:r>
              <a:rPr lang="ru-RU" dirty="0" smtClean="0"/>
              <a:t>, </a:t>
            </a:r>
            <a:r>
              <a:rPr lang="en-US" dirty="0" smtClean="0"/>
              <a:t>Andrew</a:t>
            </a:r>
            <a:endParaRPr lang="ru-RU" dirty="0" smtClean="0"/>
          </a:p>
          <a:p>
            <a:endParaRPr lang="ru-RU"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sz="4400" dirty="0" smtClean="0"/>
              <a:t>«</a:t>
            </a:r>
            <a:r>
              <a:rPr lang="ru-RU" sz="2200" dirty="0" smtClean="0"/>
              <a:t>Иностранный  язык » обеспечивает, прежде всего, развитие  коммуникативных   действий , формируя  коммуникативную  культуру обучающегося. Изучение иностранного  языка  способствует</a:t>
            </a:r>
            <a:endParaRPr lang="ru-RU" sz="2200" dirty="0"/>
          </a:p>
        </p:txBody>
      </p:sp>
      <p:sp>
        <p:nvSpPr>
          <p:cNvPr id="3" name="Содержимое 2"/>
          <p:cNvSpPr>
            <a:spLocks noGrp="1"/>
          </p:cNvSpPr>
          <p:nvPr>
            <p:ph idx="1"/>
          </p:nvPr>
        </p:nvSpPr>
        <p:spPr/>
        <p:txBody>
          <a:bodyPr>
            <a:normAutofit fontScale="92500" lnSpcReduction="20000"/>
          </a:bodyPr>
          <a:lstStyle/>
          <a:p>
            <a:r>
              <a:rPr lang="ru-RU" dirty="0" smtClean="0"/>
              <a:t>:</a:t>
            </a:r>
          </a:p>
          <a:p>
            <a:r>
              <a:rPr lang="ru-RU" dirty="0" smtClean="0"/>
              <a:t>·       общему речевому развитию учащегося на основе формирования обобщённых лингвистических структур грамматики и синтаксиса;</a:t>
            </a:r>
          </a:p>
          <a:p>
            <a:r>
              <a:rPr lang="ru-RU" dirty="0" smtClean="0"/>
              <a:t>·       развитию произвольности и осознанности монологической и диалогической речи;    развитию письменной речи;</a:t>
            </a:r>
          </a:p>
          <a:p>
            <a:r>
              <a:rPr lang="ru-RU" dirty="0" smtClean="0"/>
              <a:t>·       формированию ориентации на партнёра, его высказывания, поведение, эмоциональные состояние и переживания; уважение интересов партнёра; умение слушать и слышать собеседника; вести диалог, излагать и обосновывать своё мнение в понятной для собеседника </a:t>
            </a:r>
            <a:endParaRPr lang="ru-RU" dirty="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2050" name="Picture 2" descr="C:\Documents and Settings\XXX\Мои документы\ИНОСТР. ЯЗЫК.СЕРЬЕЗН\КЛАССНЫЙ руководител\ИНТЕРЕСн\s_zakladkoi_kniga.gif"/>
          <p:cNvPicPr>
            <a:picLocks noGrp="1" noChangeAspect="1" noChangeArrowheads="1" noCrop="1"/>
          </p:cNvPicPr>
          <p:nvPr>
            <p:ph idx="1"/>
          </p:nvPr>
        </p:nvPicPr>
        <p:blipFill>
          <a:blip r:embed="rId2" cstate="print"/>
          <a:srcRect/>
          <a:stretch>
            <a:fillRect/>
          </a:stretch>
        </p:blipFill>
        <p:spPr bwMode="auto">
          <a:xfrm>
            <a:off x="420581" y="332656"/>
            <a:ext cx="2066317" cy="2160240"/>
          </a:xfrm>
          <a:prstGeom prst="rect">
            <a:avLst/>
          </a:prstGeom>
          <a:noFill/>
        </p:spPr>
      </p:pic>
      <p:sp>
        <p:nvSpPr>
          <p:cNvPr id="5" name="Прямоугольник 4"/>
          <p:cNvSpPr/>
          <p:nvPr/>
        </p:nvSpPr>
        <p:spPr>
          <a:xfrm>
            <a:off x="899592" y="1720840"/>
            <a:ext cx="7488832" cy="4524315"/>
          </a:xfrm>
          <a:prstGeom prst="rect">
            <a:avLst/>
          </a:prstGeom>
        </p:spPr>
        <p:txBody>
          <a:bodyPr wrap="square">
            <a:spAutoFit/>
          </a:bodyPr>
          <a:lstStyle/>
          <a:p>
            <a:endParaRPr lang="en-US" sz="2400" dirty="0" smtClean="0"/>
          </a:p>
          <a:p>
            <a:endParaRPr lang="en-US" sz="2400" dirty="0" smtClean="0"/>
          </a:p>
          <a:p>
            <a:r>
              <a:rPr lang="ru-RU" sz="2400" dirty="0" smtClean="0"/>
              <a:t>Знакомство обучающихся с культурой, историей и традициями других народов и мировой культурой, открытие универсальности детской субкультуры создаёт необходимые условия для формирования личностных  универсальных   действий  — формирования гражданской идентичности личности, преимущественно в её общекультурном компоненте, и доброжелательного отношения, уважения и толерантности к другим странам и народам, компетентности в межкультурном диалоге.</a:t>
            </a:r>
            <a:endParaRPr lang="ru-RU" sz="2400" dirty="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lstStyle/>
          <a:p>
            <a:r>
              <a:rPr lang="ru-RU" dirty="0" smtClean="0"/>
              <a:t>Изучение иностранного  языка  способствует развитию </a:t>
            </a:r>
            <a:r>
              <a:rPr lang="ru-RU" dirty="0" err="1" smtClean="0"/>
              <a:t>общеучебных</a:t>
            </a:r>
            <a:r>
              <a:rPr lang="ru-RU" dirty="0" smtClean="0"/>
              <a:t> познавательных  действий , в первую очередь смыслового чтения (выделение субъекта и предиката текста; понимание смысла текста и умение прогнозировать развитие его сюжета; умение задавать вопросы, опираясь на смысл прочитанного текста; сочинение оригинального текста на основе плана)</a:t>
            </a:r>
            <a:endParaRPr lang="ru-RU" dirty="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2800" dirty="0" smtClean="0"/>
              <a:t>Рекомендации по развитию универсальных учебных действий. </a:t>
            </a:r>
          </a:p>
        </p:txBody>
      </p:sp>
      <p:sp>
        <p:nvSpPr>
          <p:cNvPr id="3" name="Содержимое 2"/>
          <p:cNvSpPr>
            <a:spLocks noGrp="1"/>
          </p:cNvSpPr>
          <p:nvPr>
            <p:ph idx="1"/>
          </p:nvPr>
        </p:nvSpPr>
        <p:spPr/>
        <p:txBody>
          <a:bodyPr>
            <a:normAutofit fontScale="25000" lnSpcReduction="20000"/>
          </a:bodyPr>
          <a:lstStyle/>
          <a:p>
            <a:endParaRPr lang="ru-RU" dirty="0" smtClean="0"/>
          </a:p>
          <a:p>
            <a:r>
              <a:rPr lang="ru-RU" sz="7400" dirty="0" smtClean="0"/>
              <a:t>Коммуникативные УУД: 1.Научите ребенка высказывать свои мысли. Во время его ответа на вопрос задавайте ему наводящие вопросы. </a:t>
            </a:r>
          </a:p>
          <a:p>
            <a:r>
              <a:rPr lang="ru-RU" sz="7400" dirty="0" smtClean="0"/>
              <a:t>2. Не бойтесь «не стандартах уроков», попробуйте различные виды игр, дискуссий и групповой работы для освоения материала по вашему предмету. </a:t>
            </a:r>
          </a:p>
          <a:p>
            <a:endParaRPr lang="ru-RU" sz="7400" dirty="0" smtClean="0"/>
          </a:p>
          <a:p>
            <a:r>
              <a:rPr lang="ru-RU" sz="7400" dirty="0" smtClean="0"/>
              <a:t>3. Составите для учеников алгоритм пересказа текста материала, за следование которого вы будете причислять дополнительный балл, например. </a:t>
            </a:r>
          </a:p>
          <a:p>
            <a:r>
              <a:rPr lang="ru-RU" sz="7400" dirty="0" smtClean="0"/>
              <a:t>4. Организовывая групповую работу или в парах, напомните ребятам о правилах ведения дискуссии, беседы. </a:t>
            </a:r>
          </a:p>
          <a:p>
            <a:endParaRPr lang="ru-RU" sz="7400" dirty="0" smtClean="0"/>
          </a:p>
          <a:p>
            <a:r>
              <a:rPr lang="ru-RU" sz="7400" dirty="0" smtClean="0"/>
              <a:t>5. Приучите ребенка самого задавать уточняющие вопросы по материалу (например, Кто? Что? Почему? Зачем? Откуда? и т.д.) переспрашивать, </a:t>
            </a:r>
            <a:r>
              <a:rPr lang="ru-RU" sz="7400" smtClean="0"/>
              <a:t>уточнять;</a:t>
            </a:r>
            <a:endParaRPr lang="ru-RU" sz="7400" dirty="0" smtClean="0"/>
          </a:p>
          <a:p>
            <a:r>
              <a:rPr lang="ru-RU" sz="7400" dirty="0" smtClean="0"/>
              <a:t>6. Изучайте и учитывайте жизненный опыт учеников, их интересы, особенности развития</a:t>
            </a:r>
            <a:endParaRPr lang="ru-RU" sz="74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439718"/>
          </a:xfrm>
        </p:spPr>
        <p:txBody>
          <a:bodyPr>
            <a:normAutofit fontScale="90000"/>
          </a:bodyPr>
          <a:lstStyle/>
          <a:p>
            <a:endParaRPr lang="ru-RU" dirty="0"/>
          </a:p>
        </p:txBody>
      </p:sp>
      <p:sp>
        <p:nvSpPr>
          <p:cNvPr id="3" name="Содержимое 2"/>
          <p:cNvSpPr>
            <a:spLocks noGrp="1"/>
          </p:cNvSpPr>
          <p:nvPr>
            <p:ph idx="1"/>
          </p:nvPr>
        </p:nvSpPr>
        <p:spPr>
          <a:xfrm>
            <a:off x="457200" y="714356"/>
            <a:ext cx="8229600" cy="5411807"/>
          </a:xfrm>
        </p:spPr>
        <p:txBody>
          <a:bodyPr>
            <a:normAutofit/>
          </a:bodyPr>
          <a:lstStyle/>
          <a:p>
            <a:pPr>
              <a:buNone/>
            </a:pPr>
            <a:r>
              <a:rPr lang="ru-RU" dirty="0" smtClean="0"/>
              <a:t>                 </a:t>
            </a:r>
            <a:r>
              <a:rPr lang="ru-RU" sz="3600" i="1" dirty="0" smtClean="0"/>
              <a:t>К</a:t>
            </a:r>
            <a:r>
              <a:rPr lang="ru-RU" sz="4000" i="1" dirty="0" smtClean="0"/>
              <a:t>оммуникативные   </a:t>
            </a:r>
          </a:p>
          <a:p>
            <a:pPr>
              <a:buNone/>
            </a:pPr>
            <a:r>
              <a:rPr lang="ru-RU" sz="4000" i="1" dirty="0" smtClean="0"/>
              <a:t>универсальные учебные действия</a:t>
            </a:r>
            <a:r>
              <a:rPr lang="ru-RU" sz="4000" dirty="0" smtClean="0"/>
              <a:t>:</a:t>
            </a:r>
          </a:p>
          <a:p>
            <a:pPr algn="just">
              <a:buNone/>
            </a:pPr>
            <a:r>
              <a:rPr lang="ru-RU" sz="3600" dirty="0" smtClean="0"/>
              <a:t> 1.  коммуникация  как </a:t>
            </a:r>
            <a:r>
              <a:rPr lang="ru-RU" sz="3600" b="1" i="1" dirty="0" smtClean="0"/>
              <a:t>взаимодействие</a:t>
            </a:r>
            <a:endParaRPr lang="ru-RU" sz="3600" i="1" dirty="0" smtClean="0"/>
          </a:p>
          <a:p>
            <a:pPr algn="just">
              <a:buNone/>
            </a:pPr>
            <a:r>
              <a:rPr lang="ru-RU" sz="3600" b="1" i="1" dirty="0" smtClean="0"/>
              <a:t> 2.   </a:t>
            </a:r>
            <a:r>
              <a:rPr lang="ru-RU" sz="3600" dirty="0" smtClean="0"/>
              <a:t>коммуникация  как </a:t>
            </a:r>
            <a:r>
              <a:rPr lang="ru-RU" sz="3600" b="1" dirty="0" smtClean="0"/>
              <a:t>сот</a:t>
            </a:r>
            <a:r>
              <a:rPr lang="ru-RU" sz="3600" b="1" i="1" dirty="0" smtClean="0"/>
              <a:t>рудничество</a:t>
            </a:r>
          </a:p>
          <a:p>
            <a:pPr>
              <a:buNone/>
            </a:pPr>
            <a:r>
              <a:rPr lang="ru-RU" sz="3600" b="1" i="1" dirty="0" smtClean="0"/>
              <a:t>3.    </a:t>
            </a:r>
            <a:r>
              <a:rPr lang="ru-RU" sz="3600" dirty="0" smtClean="0"/>
              <a:t>коммуникация как </a:t>
            </a:r>
            <a:r>
              <a:rPr lang="ru-RU" sz="3600" i="1" dirty="0" smtClean="0"/>
              <a:t>условие        </a:t>
            </a:r>
            <a:r>
              <a:rPr lang="ru-RU" sz="3600" b="1" i="1" dirty="0" err="1" smtClean="0"/>
              <a:t>интериоризации</a:t>
            </a:r>
            <a:r>
              <a:rPr lang="ru-RU" sz="3600" b="1" i="1" dirty="0" smtClean="0"/>
              <a:t>. </a:t>
            </a:r>
            <a:endParaRPr lang="ru-RU" sz="3600" b="1" dirty="0"/>
          </a:p>
        </p:txBody>
      </p:sp>
      <p:pic>
        <p:nvPicPr>
          <p:cNvPr id="3074" name="Picture 2" descr="C:\Documents and Settings\XXX\Мои документы\ИНОСТР. ЯЗЫК.СЕРЬЕЗН\КЛАССНЫЙ руководител\ИНТЕРЕСн\previewпп.jpg"/>
          <p:cNvPicPr>
            <a:picLocks noChangeAspect="1" noChangeArrowheads="1"/>
          </p:cNvPicPr>
          <p:nvPr/>
        </p:nvPicPr>
        <p:blipFill>
          <a:blip r:embed="rId2" cstate="print"/>
          <a:srcRect/>
          <a:stretch>
            <a:fillRect/>
          </a:stretch>
        </p:blipFill>
        <p:spPr bwMode="auto">
          <a:xfrm>
            <a:off x="6084168" y="4149080"/>
            <a:ext cx="2723780" cy="2386107"/>
          </a:xfrm>
          <a:prstGeom prst="ellipse">
            <a:avLst/>
          </a:prstGeom>
          <a:ln>
            <a:noFill/>
          </a:ln>
          <a:effectLst>
            <a:softEdge rad="112500"/>
          </a:effectLst>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5915000" cy="1439850"/>
          </a:xfrm>
        </p:spPr>
        <p:txBody>
          <a:bodyPr>
            <a:normAutofit fontScale="90000"/>
          </a:bodyPr>
          <a:lstStyle/>
          <a:p>
            <a:r>
              <a:rPr lang="ru-RU" dirty="0" smtClean="0"/>
              <a:t/>
            </a:r>
            <a:br>
              <a:rPr lang="ru-RU" dirty="0" smtClean="0"/>
            </a:br>
            <a:r>
              <a:rPr lang="ru-RU" dirty="0" smtClean="0"/>
              <a:t/>
            </a:r>
            <a:br>
              <a:rPr lang="ru-RU" dirty="0" smtClean="0"/>
            </a:br>
            <a:r>
              <a:rPr lang="ru-RU" dirty="0" smtClean="0"/>
              <a:t>Планируемые  результаты освоения программ</a:t>
            </a:r>
            <a:br>
              <a:rPr lang="ru-RU" dirty="0" smtClean="0"/>
            </a:br>
            <a:endParaRPr lang="ru-RU" dirty="0"/>
          </a:p>
        </p:txBody>
      </p:sp>
      <p:sp>
        <p:nvSpPr>
          <p:cNvPr id="3" name="Содержимое 2"/>
          <p:cNvSpPr>
            <a:spLocks noGrp="1"/>
          </p:cNvSpPr>
          <p:nvPr>
            <p:ph idx="1"/>
          </p:nvPr>
        </p:nvSpPr>
        <p:spPr/>
        <p:txBody>
          <a:bodyPr>
            <a:normAutofit lnSpcReduction="10000"/>
          </a:bodyPr>
          <a:lstStyle/>
          <a:p>
            <a:pPr>
              <a:buNone/>
            </a:pPr>
            <a:endParaRPr lang="ru-RU" sz="2400" dirty="0" smtClean="0"/>
          </a:p>
          <a:p>
            <a:pPr>
              <a:buNone/>
            </a:pPr>
            <a:endParaRPr lang="en-US" sz="2400" dirty="0" smtClean="0"/>
          </a:p>
          <a:p>
            <a:pPr>
              <a:buNone/>
            </a:pPr>
            <a:endParaRPr lang="en-US" sz="2400" dirty="0" smtClean="0"/>
          </a:p>
          <a:p>
            <a:pPr>
              <a:buNone/>
            </a:pPr>
            <a:r>
              <a:rPr lang="ru-RU" sz="2400" dirty="0" smtClean="0"/>
              <a:t>В результате изучения всех предметов в начальной школе у учеников будут сформированы коммуникативные УУД как основа умения учиться.</a:t>
            </a:r>
          </a:p>
          <a:p>
            <a:pPr>
              <a:buNone/>
            </a:pPr>
            <a:r>
              <a:rPr lang="ru-RU" sz="2400" dirty="0" smtClean="0"/>
              <a:t> В сфере коммуникативных  УУД выпускники приобретут:        ---  умения учитывать позицию собеседника (партнера), </a:t>
            </a:r>
          </a:p>
          <a:p>
            <a:pPr>
              <a:buNone/>
            </a:pPr>
            <a:r>
              <a:rPr lang="ru-RU" sz="2400" dirty="0" smtClean="0"/>
              <a:t>     ---  организовывать и осуществлять сотрудничество и кооперацию с учителем и сверстниками,</a:t>
            </a:r>
          </a:p>
          <a:p>
            <a:pPr>
              <a:buNone/>
            </a:pPr>
            <a:r>
              <a:rPr lang="ru-RU" sz="2400" dirty="0" smtClean="0"/>
              <a:t>     -- - адекватно передавать информацию и отображать предметное содержание и условия деятельности в речи. </a:t>
            </a:r>
            <a:endParaRPr lang="ru-RU" sz="2400" dirty="0"/>
          </a:p>
        </p:txBody>
      </p:sp>
      <p:pic>
        <p:nvPicPr>
          <p:cNvPr id="4" name="Picture 2" descr="C:\Documents and Settings\XXX\Мои документы\ИНОСТР. ЯЗЫК.СЕРЬЕЗН\КЛАССНЫЙ руководител\ИНТЕРЕСн\Web Page Books.jpg"/>
          <p:cNvPicPr>
            <a:picLocks noChangeAspect="1" noChangeArrowheads="1"/>
          </p:cNvPicPr>
          <p:nvPr/>
        </p:nvPicPr>
        <p:blipFill>
          <a:blip r:embed="rId2" cstate="print"/>
          <a:srcRect/>
          <a:stretch>
            <a:fillRect/>
          </a:stretch>
        </p:blipFill>
        <p:spPr bwMode="auto">
          <a:xfrm>
            <a:off x="6444208" y="260648"/>
            <a:ext cx="2316351" cy="2239286"/>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582594"/>
          </a:xfrm>
        </p:spPr>
        <p:txBody>
          <a:bodyPr>
            <a:normAutofit/>
          </a:bodyPr>
          <a:lstStyle/>
          <a:p>
            <a:r>
              <a:rPr lang="ru-RU" sz="2000" b="1" dirty="0" smtClean="0"/>
              <a:t>Выпускник научится:</a:t>
            </a:r>
          </a:p>
        </p:txBody>
      </p:sp>
      <p:sp>
        <p:nvSpPr>
          <p:cNvPr id="3" name="Содержимое 2"/>
          <p:cNvSpPr>
            <a:spLocks noGrp="1"/>
          </p:cNvSpPr>
          <p:nvPr>
            <p:ph idx="1"/>
          </p:nvPr>
        </p:nvSpPr>
        <p:spPr>
          <a:xfrm>
            <a:off x="428596" y="928670"/>
            <a:ext cx="8229600" cy="4625989"/>
          </a:xfrm>
        </p:spPr>
        <p:txBody>
          <a:bodyPr>
            <a:noAutofit/>
          </a:bodyPr>
          <a:lstStyle/>
          <a:p>
            <a:pPr>
              <a:buNone/>
            </a:pPr>
            <a:r>
              <a:rPr lang="ru-RU" sz="2000" dirty="0" smtClean="0"/>
              <a:t>•   допускать возможность существования у людей различных точек зрения, в том числе не совпадающих с его собственной, и ориентироваться на позицию партнера в общении и взаимодей­ствии;</a:t>
            </a:r>
          </a:p>
          <a:p>
            <a:pPr>
              <a:buNone/>
            </a:pPr>
            <a:r>
              <a:rPr lang="ru-RU" sz="2000" dirty="0" smtClean="0"/>
              <a:t>•   учитывать разные мнения и стремиться к координации различных позиций в сотрудничестве;</a:t>
            </a:r>
          </a:p>
          <a:p>
            <a:pPr>
              <a:buNone/>
            </a:pPr>
            <a:r>
              <a:rPr lang="ru-RU" sz="2000" dirty="0" smtClean="0"/>
              <a:t>•   формулировать собственное мнение и позицию;</a:t>
            </a:r>
          </a:p>
          <a:p>
            <a:pPr>
              <a:buNone/>
            </a:pPr>
            <a:r>
              <a:rPr lang="ru-RU" sz="2000" dirty="0" smtClean="0"/>
              <a:t>•   договариваться и приходить к общему решению в совместной деятельности, в том числе в ситуации столкновения интересов;</a:t>
            </a:r>
          </a:p>
          <a:p>
            <a:pPr>
              <a:buNone/>
            </a:pPr>
            <a:r>
              <a:rPr lang="ru-RU" sz="2000" dirty="0" smtClean="0"/>
              <a:t>•   строить понятные для партнера высказывания, учитывающие, что партнер знает и видит, а что нет;</a:t>
            </a:r>
          </a:p>
          <a:p>
            <a:pPr>
              <a:buNone/>
            </a:pPr>
            <a:r>
              <a:rPr lang="ru-RU" sz="2000" dirty="0" smtClean="0"/>
              <a:t>•   задавать вопросы;</a:t>
            </a:r>
          </a:p>
          <a:p>
            <a:pPr>
              <a:buNone/>
            </a:pPr>
            <a:r>
              <a:rPr lang="ru-RU" sz="2000" dirty="0" smtClean="0"/>
              <a:t>•   использовать речь для регуляции своего действия;</a:t>
            </a:r>
          </a:p>
          <a:p>
            <a:pPr>
              <a:buNone/>
            </a:pPr>
            <a:r>
              <a:rPr lang="ru-RU" sz="2000" dirty="0" smtClean="0"/>
              <a:t>•   адекватно использовать речевые средства для решения различных коммуникативных задач, строить монологическое высказывание, владеть диалогической формой речи.</a:t>
            </a:r>
            <a:endParaRPr lang="ru-RU" sz="2000"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45719"/>
          </a:xfrm>
        </p:spPr>
        <p:txBody>
          <a:bodyPr>
            <a:normAutofit fontScale="90000"/>
          </a:bodyPr>
          <a:lstStyle/>
          <a:p>
            <a:endParaRPr lang="ru-RU" dirty="0"/>
          </a:p>
        </p:txBody>
      </p:sp>
      <p:sp>
        <p:nvSpPr>
          <p:cNvPr id="3" name="Содержимое 2"/>
          <p:cNvSpPr>
            <a:spLocks noGrp="1"/>
          </p:cNvSpPr>
          <p:nvPr>
            <p:ph idx="1"/>
          </p:nvPr>
        </p:nvSpPr>
        <p:spPr>
          <a:xfrm>
            <a:off x="457200" y="428604"/>
            <a:ext cx="8229600" cy="6143668"/>
          </a:xfrm>
        </p:spPr>
        <p:txBody>
          <a:bodyPr>
            <a:noAutofit/>
          </a:bodyPr>
          <a:lstStyle/>
          <a:p>
            <a:pPr>
              <a:buNone/>
            </a:pPr>
            <a:r>
              <a:rPr lang="ru-RU" sz="2000" b="1" i="1" dirty="0" smtClean="0"/>
              <a:t>Выпускник получит возможность научиться</a:t>
            </a:r>
            <a:r>
              <a:rPr lang="ru-RU" sz="1800" i="1" dirty="0" smtClean="0"/>
              <a:t>:</a:t>
            </a:r>
            <a:endParaRPr lang="ru-RU" sz="1800" dirty="0" smtClean="0"/>
          </a:p>
          <a:p>
            <a:pPr>
              <a:buNone/>
            </a:pPr>
            <a:r>
              <a:rPr lang="ru-RU" sz="1800" i="1" dirty="0" smtClean="0"/>
              <a:t> -  учитывать и координировать в сотрудничестве отличные от собственной позиции других людей;</a:t>
            </a:r>
            <a:endParaRPr lang="ru-RU" sz="1800" dirty="0" smtClean="0"/>
          </a:p>
          <a:p>
            <a:pPr>
              <a:buNone/>
            </a:pPr>
            <a:r>
              <a:rPr lang="ru-RU" sz="1800" i="1" dirty="0" smtClean="0"/>
              <a:t> - учитывать разные мнения и интересы, обосновывать собственную позицию;</a:t>
            </a:r>
            <a:endParaRPr lang="ru-RU" sz="1800" dirty="0" smtClean="0"/>
          </a:p>
          <a:p>
            <a:pPr>
              <a:buNone/>
            </a:pPr>
            <a:r>
              <a:rPr lang="ru-RU" sz="1800" dirty="0" smtClean="0"/>
              <a:t> -  </a:t>
            </a:r>
            <a:r>
              <a:rPr lang="ru-RU" sz="1800" i="1" dirty="0" smtClean="0"/>
              <a:t>понимать относительность мнений и подходов к решению проблемы;</a:t>
            </a:r>
            <a:endParaRPr lang="ru-RU" sz="1800" dirty="0" smtClean="0"/>
          </a:p>
          <a:p>
            <a:pPr>
              <a:buNone/>
            </a:pPr>
            <a:r>
              <a:rPr lang="ru-RU" sz="1800" dirty="0" smtClean="0"/>
              <a:t> -  </a:t>
            </a:r>
            <a:r>
              <a:rPr lang="ru-RU" sz="1800" i="1" dirty="0" smtClean="0"/>
              <a:t>аргументировать свою позицию и координировать ее с позициями партнеров в сотрудничестве при выработке общего решения в совместной деятельности;</a:t>
            </a:r>
            <a:endParaRPr lang="ru-RU" sz="1800" dirty="0" smtClean="0"/>
          </a:p>
          <a:p>
            <a:pPr>
              <a:buNone/>
            </a:pPr>
            <a:r>
              <a:rPr lang="ru-RU" sz="1800" i="1" dirty="0" smtClean="0"/>
              <a:t>- продуктивно разрешать конфликты с учетом интересов всех его участников;</a:t>
            </a:r>
            <a:endParaRPr lang="ru-RU" sz="1800" dirty="0" smtClean="0"/>
          </a:p>
          <a:p>
            <a:pPr>
              <a:buNone/>
            </a:pPr>
            <a:r>
              <a:rPr lang="ru-RU" sz="1800" i="1" dirty="0" smtClean="0"/>
              <a:t>  - точно и полно передавать партнеру необходимую информацию как ориентир для построения действия;</a:t>
            </a:r>
            <a:endParaRPr lang="ru-RU" sz="1800" dirty="0" smtClean="0"/>
          </a:p>
          <a:p>
            <a:pPr>
              <a:buNone/>
            </a:pPr>
            <a:r>
              <a:rPr lang="ru-RU" sz="1800" i="1" dirty="0" smtClean="0"/>
              <a:t>   - задавать вопросы, необходимые для организации собственной деятельности и сотрудничества с партнером;                                                                    - осуществлять взаимный контроль и оказывать в сотрудничестве необходимую взаимопомощь;</a:t>
            </a:r>
            <a:endParaRPr lang="ru-RU" sz="1800" dirty="0" smtClean="0"/>
          </a:p>
          <a:p>
            <a:pPr>
              <a:buNone/>
            </a:pPr>
            <a:r>
              <a:rPr lang="ru-RU" sz="1800" i="1" dirty="0" smtClean="0"/>
              <a:t>   -адекватно использовать речь для планирования и регуляции своей деятельности;</a:t>
            </a:r>
            <a:endParaRPr lang="ru-RU" sz="1800" dirty="0" smtClean="0"/>
          </a:p>
          <a:p>
            <a:pPr>
              <a:buNone/>
            </a:pPr>
            <a:r>
              <a:rPr lang="ru-RU" sz="1800" dirty="0" smtClean="0"/>
              <a:t>  - </a:t>
            </a:r>
            <a:r>
              <a:rPr lang="ru-RU" sz="1800" i="1" dirty="0" smtClean="0"/>
              <a:t> использовать речевые средства для решения разнообразных коммуникативных задач.</a:t>
            </a:r>
            <a:endParaRPr lang="ru-RU" sz="1800"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2868610"/>
          </a:xfrm>
        </p:spPr>
        <p:txBody>
          <a:bodyPr>
            <a:normAutofit fontScale="90000"/>
          </a:bodyPr>
          <a:lstStyle/>
          <a:p>
            <a:pPr algn="l"/>
            <a:r>
              <a:rPr lang="ru-RU" sz="3200" i="1" dirty="0" smtClean="0"/>
              <a:t>                                                                                                                          </a:t>
            </a:r>
            <a:r>
              <a:rPr lang="ru-RU" sz="4000" b="1" i="1" dirty="0" smtClean="0"/>
              <a:t>Говорение  </a:t>
            </a:r>
            <a:r>
              <a:rPr lang="ru-RU" sz="3200" i="1" dirty="0" smtClean="0"/>
              <a:t>                                                                                              </a:t>
            </a:r>
            <a:r>
              <a:rPr lang="ru-RU" sz="3200" b="1" i="1" dirty="0" smtClean="0"/>
              <a:t>Диалогическая форма:</a:t>
            </a:r>
            <a:r>
              <a:rPr lang="ru-RU" sz="3200" dirty="0" smtClean="0"/>
              <a:t/>
            </a:r>
            <a:br>
              <a:rPr lang="ru-RU" sz="3200" dirty="0" smtClean="0"/>
            </a:br>
            <a:r>
              <a:rPr lang="ru-RU" sz="3200" dirty="0" smtClean="0"/>
              <a:t> </a:t>
            </a:r>
            <a:r>
              <a:rPr lang="ru-RU" sz="3200" dirty="0" err="1" smtClean="0"/>
              <a:t>ритуализированные</a:t>
            </a:r>
            <a:r>
              <a:rPr lang="ru-RU" sz="3200" dirty="0" smtClean="0"/>
              <a:t>  диалоги бытового,       </a:t>
            </a:r>
            <a:r>
              <a:rPr lang="ru-RU" sz="3200" dirty="0" err="1" smtClean="0"/>
              <a:t>учебно</a:t>
            </a:r>
            <a:r>
              <a:rPr lang="ru-RU" sz="3200" dirty="0" smtClean="0"/>
              <a:t>- трудового и межкультурного общения;                                                                                диалог-расспрос ,                                                            диалог - побуждение к действию.</a:t>
            </a:r>
            <a:r>
              <a:rPr lang="ru-RU" sz="2200" dirty="0" smtClean="0"/>
              <a:t/>
            </a:r>
            <a:br>
              <a:rPr lang="ru-RU" sz="2200" dirty="0" smtClean="0"/>
            </a:br>
            <a:endParaRPr lang="ru-RU" dirty="0"/>
          </a:p>
        </p:txBody>
      </p:sp>
      <p:sp>
        <p:nvSpPr>
          <p:cNvPr id="3" name="Содержимое 2"/>
          <p:cNvSpPr>
            <a:spLocks noGrp="1"/>
          </p:cNvSpPr>
          <p:nvPr>
            <p:ph idx="1"/>
          </p:nvPr>
        </p:nvSpPr>
        <p:spPr>
          <a:xfrm>
            <a:off x="457200" y="2928934"/>
            <a:ext cx="8229600" cy="3197229"/>
          </a:xfrm>
        </p:spPr>
        <p:txBody>
          <a:bodyPr>
            <a:normAutofit/>
          </a:bodyPr>
          <a:lstStyle/>
          <a:p>
            <a:pPr>
              <a:buNone/>
            </a:pPr>
            <a:endParaRPr lang="ru-RU" sz="2800" dirty="0" smtClean="0"/>
          </a:p>
          <a:p>
            <a:pPr>
              <a:buNone/>
            </a:pPr>
            <a:r>
              <a:rPr lang="ru-RU" sz="2800" dirty="0" smtClean="0"/>
              <a:t>     - Задавать вопросы , отвечать на вопросы собеседника.                                                                       -Расспрашивать о чём- либо.                                                   -Просить  и реагировать на просьбу собеседника. --Поздравлять, благодарить, извиняться.                                -Начинать, поддерживать, завершать разговор.</a:t>
            </a:r>
            <a:endParaRPr lang="ru-RU" sz="2800"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654164"/>
          </a:xfrm>
        </p:spPr>
        <p:txBody>
          <a:bodyPr>
            <a:normAutofit/>
          </a:bodyPr>
          <a:lstStyle/>
          <a:p>
            <a:r>
              <a:rPr lang="ru-RU" sz="2000" dirty="0" smtClean="0"/>
              <a:t>Задание базового уровня                                                                                                                         </a:t>
            </a:r>
            <a:r>
              <a:rPr lang="ru-RU" sz="2000" b="1" dirty="0" smtClean="0"/>
              <a:t>В ваш класс пришёл новый ученик. Познакомься с ним/ней. Узнай его/её имя, возраст, что он/она любит делать. Разыграйте диалог с одноклассником по ролям</a:t>
            </a:r>
            <a:endParaRPr lang="ru-RU" sz="2000" b="1" dirty="0"/>
          </a:p>
        </p:txBody>
      </p:sp>
      <p:pic>
        <p:nvPicPr>
          <p:cNvPr id="1026" name="Picture 2" descr="C:\Users\Юденко О И\Desktop\land02801.jpg"/>
          <p:cNvPicPr>
            <a:picLocks noGrp="1" noChangeAspect="1" noChangeArrowheads="1"/>
          </p:cNvPicPr>
          <p:nvPr>
            <p:ph idx="1"/>
          </p:nvPr>
        </p:nvPicPr>
        <p:blipFill>
          <a:blip r:embed="rId2" cstate="print"/>
          <a:srcRect/>
          <a:stretch>
            <a:fillRect/>
          </a:stretch>
        </p:blipFill>
        <p:spPr bwMode="auto">
          <a:xfrm>
            <a:off x="1785918" y="2000216"/>
            <a:ext cx="4143403" cy="4572056"/>
          </a:xfrm>
          <a:prstGeom prst="rect">
            <a:avLst/>
          </a:prstGeom>
          <a:noFill/>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3725866"/>
          </a:xfrm>
        </p:spPr>
        <p:txBody>
          <a:bodyPr>
            <a:normAutofit/>
          </a:bodyPr>
          <a:lstStyle/>
          <a:p>
            <a:pPr algn="l"/>
            <a:endParaRPr lang="ru-RU" sz="2000" b="1" dirty="0" smtClean="0"/>
          </a:p>
        </p:txBody>
      </p:sp>
      <p:sp>
        <p:nvSpPr>
          <p:cNvPr id="3" name="Содержимое 2"/>
          <p:cNvSpPr>
            <a:spLocks noGrp="1"/>
          </p:cNvSpPr>
          <p:nvPr>
            <p:ph idx="1"/>
          </p:nvPr>
        </p:nvSpPr>
        <p:spPr>
          <a:xfrm>
            <a:off x="457200" y="928670"/>
            <a:ext cx="3043230" cy="5197493"/>
          </a:xfrm>
        </p:spPr>
        <p:txBody>
          <a:bodyPr>
            <a:normAutofit fontScale="70000" lnSpcReduction="20000"/>
          </a:bodyPr>
          <a:lstStyle/>
          <a:p>
            <a:pPr>
              <a:buNone/>
            </a:pPr>
            <a:endParaRPr lang="ru-RU" sz="2400" dirty="0" smtClean="0"/>
          </a:p>
          <a:p>
            <a:pPr>
              <a:buNone/>
            </a:pPr>
            <a:r>
              <a:rPr lang="ru-RU" sz="2600" b="1" dirty="0" smtClean="0"/>
              <a:t>Задание повышенного уровня                                       </a:t>
            </a:r>
            <a:r>
              <a:rPr lang="ru-RU" sz="2600" dirty="0" smtClean="0"/>
              <a:t>./</a:t>
            </a:r>
          </a:p>
          <a:p>
            <a:r>
              <a:rPr lang="ru-RU" sz="2600" b="1" dirty="0" smtClean="0"/>
              <a:t>В ваш класс пришёл новый ученик. Познакомься с ним/ней.                                 Узнай его/её имя, сколько ему/ей лет и когда у него/неё  день  рождения, что он/она любит делать, какие учебные предметы любит и почему. </a:t>
            </a:r>
          </a:p>
          <a:p>
            <a:endParaRPr lang="ru-RU" sz="2600" b="1" dirty="0" smtClean="0"/>
          </a:p>
          <a:p>
            <a:pPr>
              <a:buNone/>
            </a:pPr>
            <a:r>
              <a:rPr lang="ru-RU" sz="2600" b="1" dirty="0" smtClean="0"/>
              <a:t>Разыграйте диалог с одноклассником по ролям.</a:t>
            </a:r>
            <a:endParaRPr lang="ru-RU" sz="2600" b="1" dirty="0"/>
          </a:p>
        </p:txBody>
      </p:sp>
      <p:pic>
        <p:nvPicPr>
          <p:cNvPr id="1026" name="Picture 2" descr="C:\Users\Юденко О И\Desktop\theme00101.jpg"/>
          <p:cNvPicPr>
            <a:picLocks noChangeAspect="1" noChangeArrowheads="1"/>
          </p:cNvPicPr>
          <p:nvPr/>
        </p:nvPicPr>
        <p:blipFill>
          <a:blip r:embed="rId2" cstate="print"/>
          <a:srcRect/>
          <a:stretch>
            <a:fillRect/>
          </a:stretch>
        </p:blipFill>
        <p:spPr bwMode="auto">
          <a:xfrm>
            <a:off x="3786182" y="285728"/>
            <a:ext cx="4854737" cy="6244616"/>
          </a:xfrm>
          <a:prstGeom prst="rect">
            <a:avLst/>
          </a:prstGeom>
          <a:noFill/>
        </p:spPr>
      </p:pic>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Апекс">
  <a:themeElements>
    <a:clrScheme name="Поток">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Апекс">
      <a:majorFont>
        <a:latin typeface="Lucida Sans"/>
        <a:ea typeface=""/>
        <a:cs typeface=""/>
        <a:font script="Grek" typeface="Arial"/>
        <a:font script="Cyrl" typeface="Arial"/>
        <a:font script="Jpan" typeface="HG丸ｺﾞｼｯｸM-PRO"/>
        <a:font script="Hang" typeface="휴먼옛체"/>
        <a:font script="Hans" typeface="黑体"/>
        <a:font script="Hant" typeface="微軟正黑體"/>
        <a:font script="Arab" typeface="Tahoma"/>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Book Antiqua"/>
        <a:ea typeface=""/>
        <a:cs typeface=""/>
        <a:font script="Grek" typeface="Times New Roman"/>
        <a:font script="Cyrl" typeface="Times New Roman"/>
        <a:font script="Jpan" typeface="HG明朝B"/>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Апекс">
      <a:fillStyleLst>
        <a:solidFill>
          <a:schemeClr val="phClr"/>
        </a:solidFill>
        <a:gradFill rotWithShape="1">
          <a:gsLst>
            <a:gs pos="20000">
              <a:schemeClr val="phClr">
                <a:tint val="9000"/>
              </a:schemeClr>
            </a:gs>
            <a:gs pos="100000">
              <a:schemeClr val="phClr">
                <a:tint val="70000"/>
                <a:satMod val="100000"/>
              </a:schemeClr>
            </a:gs>
          </a:gsLst>
          <a:path path="circle">
            <a:fillToRect l="-15000" t="-15000" r="115000" b="115000"/>
          </a:path>
        </a:gradFill>
        <a:gradFill rotWithShape="1">
          <a:gsLst>
            <a:gs pos="0">
              <a:schemeClr val="phClr">
                <a:shade val="60000"/>
              </a:schemeClr>
            </a:gs>
            <a:gs pos="33000">
              <a:schemeClr val="phClr">
                <a:tint val="86500"/>
              </a:schemeClr>
            </a:gs>
            <a:gs pos="46750">
              <a:schemeClr val="phClr">
                <a:tint val="71000"/>
                <a:satMod val="112000"/>
              </a:schemeClr>
            </a:gs>
            <a:gs pos="53000">
              <a:schemeClr val="phClr">
                <a:tint val="71000"/>
                <a:satMod val="112000"/>
              </a:schemeClr>
            </a:gs>
            <a:gs pos="68000">
              <a:schemeClr val="phClr">
                <a:tint val="86000"/>
              </a:schemeClr>
            </a:gs>
            <a:gs pos="100000">
              <a:schemeClr val="phClr">
                <a:shade val="60000"/>
              </a:schemeClr>
            </a:gs>
          </a:gsLst>
          <a:lin ang="8350000" scaled="1"/>
        </a:gradFill>
      </a:fillStyleLst>
      <a:lnStyleLst>
        <a:ln w="9525" cap="flat" cmpd="sng" algn="ctr">
          <a:solidFill>
            <a:schemeClr val="phClr">
              <a:shade val="48000"/>
              <a:satMod val="11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130000" dist="101600" dir="2700000" algn="tl" rotWithShape="0">
              <a:srgbClr val="000000">
                <a:alpha val="35000"/>
              </a:srgbClr>
            </a:outerShdw>
          </a:effectLst>
        </a:effectStyle>
        <a:effectStyle>
          <a:effectLst>
            <a:outerShdw blurRad="190500" dist="228600" dir="2700000" sy="90000" rotWithShape="0">
              <a:srgbClr val="000000">
                <a:alpha val="25500"/>
              </a:srgbClr>
            </a:outerShdw>
          </a:effectLst>
        </a:effectStyle>
        <a:effectStyle>
          <a:effectLst>
            <a:outerShdw blurRad="190500" dist="228600" dir="2700000" sy="90000" rotWithShape="0">
              <a:srgbClr val="000000">
                <a:alpha val="25500"/>
              </a:srgbClr>
            </a:outerShdw>
          </a:effectLst>
          <a:scene3d>
            <a:camera prst="orthographicFront" fov="0">
              <a:rot lat="0" lon="0" rev="0"/>
            </a:camera>
            <a:lightRig rig="soft" dir="tl">
              <a:rot lat="0" lon="0" rev="20100000"/>
            </a:lightRig>
          </a:scene3d>
          <a:sp3d>
            <a:bevelT w="50800" h="50800"/>
          </a:sp3d>
        </a:effectStyle>
      </a:effectStyleLst>
      <a:bgFillStyleLst>
        <a:solidFill>
          <a:schemeClr val="phClr"/>
        </a:solidFill>
        <a:gradFill rotWithShape="1">
          <a:gsLst>
            <a:gs pos="0">
              <a:schemeClr val="phClr">
                <a:tint val="50000"/>
                <a:satMod val="180000"/>
              </a:schemeClr>
            </a:gs>
            <a:gs pos="100000">
              <a:schemeClr val="phClr">
                <a:shade val="45000"/>
                <a:satMod val="120000"/>
              </a:schemeClr>
            </a:gs>
          </a:gsLst>
          <a:path path="circle">
            <a:fillToRect r="100000" b="100000"/>
          </a:path>
        </a:gradFill>
        <a:blipFill>
          <a:blip xmlns:r="http://schemas.openxmlformats.org/officeDocument/2006/relationships" r:embed="rId1">
            <a:duotone>
              <a:schemeClr val="phClr">
                <a:shade val="3000"/>
                <a:satMod val="110000"/>
              </a:schemeClr>
              <a:schemeClr val="phClr">
                <a:tint val="60000"/>
                <a:satMod val="425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322</TotalTime>
  <Words>1713</Words>
  <Application>Microsoft Office PowerPoint</Application>
  <PresentationFormat>Экран (4:3)</PresentationFormat>
  <Paragraphs>154</Paragraphs>
  <Slides>29</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29</vt:i4>
      </vt:variant>
    </vt:vector>
  </HeadingPairs>
  <TitlesOfParts>
    <vt:vector size="30" baseType="lpstr">
      <vt:lpstr>Апекс</vt:lpstr>
      <vt:lpstr>Коммуникативные   универсальные учебные действия  </vt:lpstr>
      <vt:lpstr>Иностранный язык формирует коммуникативную культуру школьника, способствует его общему речевому развитию, расширению кругозора и воспитанию.   Иностранный язык способствует формированию представлений ученика о диалоге культур,  осознанию им себя как носителя культуры и духовных ценностей своего народа, гражданственности, норм морали и речевого поведения.</vt:lpstr>
      <vt:lpstr>Слайд 3</vt:lpstr>
      <vt:lpstr>  Планируемые  результаты освоения программ </vt:lpstr>
      <vt:lpstr>Выпускник научится:</vt:lpstr>
      <vt:lpstr>Слайд 6</vt:lpstr>
      <vt:lpstr>                                                                                                                          Говорение                                                                                                Диалогическая форма:  ритуализированные  диалоги бытового,       учебно- трудового и межкультурного общения;                                                                                диалог-расспрос ,                                                            диалог - побуждение к действию. </vt:lpstr>
      <vt:lpstr>Задание базового уровня                                                                                                                         В ваш класс пришёл новый ученик. Познакомься с ним/ней. Узнай его/её имя, возраст, что он/она любит делать. Разыграйте диалог с одноклассником по ролям</vt:lpstr>
      <vt:lpstr>Слайд 9</vt:lpstr>
      <vt:lpstr>Монологическая форма:                      основные коммуникативные типы речи: рассказ, описание, сообщение, характеристика персонажей.</vt:lpstr>
      <vt:lpstr>Примеры заданий Задание базового уровня</vt:lpstr>
      <vt:lpstr>Задание повышенного уровня</vt:lpstr>
      <vt:lpstr>Аудирование   Восприятие на слух и понимание речи учителя и одноклассников на уроке; восприятие на слух и понимание небольших сообщений, рассказов, сказок в аудиозаписи.</vt:lpstr>
      <vt:lpstr>Задание базового уровня  Майкл и Джил гостят у своего друга. Прослушай телефонный разговор Майкла с мамой, посмотри на фото и скажи,  где  остановился Майкл.</vt:lpstr>
      <vt:lpstr>                                 Задание повышенного уровня Майкл и Джил гостят у своего друга.     Прослушай телефонный разговор Майкла с мамой и выбери правильный ответ на вопрос.  Отметь ответ х. What will Mike do in an hour?                 ()     He will play computer games.                      ()       He will read books.                           ()      He will have a picnic.</vt:lpstr>
      <vt:lpstr>Текст  для  аудирования </vt:lpstr>
      <vt:lpstr>Чтение  Читать  тексты, построенные на изученном материале;  читать  и понимать тексты, содержащие как изученный материал, так и отдельные новые слова.</vt:lpstr>
      <vt:lpstr>Слайд 18</vt:lpstr>
      <vt:lpstr> Задание базового уровня Прочитай текст. Выбери правильный ответ на вопрос. Отметь ответ Х.                          Who made the apple  pie? () Jane.           () Jane's mother.        () Jane and her mother. </vt:lpstr>
      <vt:lpstr>Задание повышенного уровня Прочитай текст. Закончи предложение, выбрав из предложенных вариантов тот, который соответствует  тексту. Отметь ответ  Х.                 Jane didn't help her mother to make the apple pie  because  she …                    ()   didn't like to go shopping.        ()  didn't like apple pies. ()   didn`t   like to help her mum. </vt:lpstr>
      <vt:lpstr>Письменная речь • Писать с опорой на образец:                 поздравление с праздником;                                             краткое личное письмо</vt:lpstr>
      <vt:lpstr> Писать по образцу краткое письмо зарубежному другу, сообщать краткие сведения о себе, запрашивать аналогичную информацию о нём. Писать поздравительную открытку с Новым годом, Рождеством,                                    днём рождения (с опорой на образец). Правильно оформлять конверт (с опорой на образец) </vt:lpstr>
      <vt:lpstr>  </vt:lpstr>
      <vt:lpstr>Проектные задания</vt:lpstr>
      <vt:lpstr>Задание повышенного уровня Прочти письмо от друга по переписке. Напиши ему письмо. Расскажи  о себе и ответь на  три его вопроса                                   Have  you got  any pets?    What do you like to do?                            What is your   favourite  subject?</vt:lpstr>
      <vt:lpstr>«Иностранный  язык » обеспечивает, прежде всего, развитие  коммуникативных   действий , формируя  коммуникативную  культуру обучающегося. Изучение иностранного  языка  способствует</vt:lpstr>
      <vt:lpstr>Слайд 27</vt:lpstr>
      <vt:lpstr>Слайд 28</vt:lpstr>
      <vt:lpstr>Рекомендации по развитию универсальных учебных действий. </vt:lpstr>
    </vt:vector>
  </TitlesOfParts>
  <Company>TOSHIBA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Юденко О И</dc:creator>
  <cp:lastModifiedBy>User</cp:lastModifiedBy>
  <cp:revision>65</cp:revision>
  <dcterms:created xsi:type="dcterms:W3CDTF">2010-11-26T19:55:23Z</dcterms:created>
  <dcterms:modified xsi:type="dcterms:W3CDTF">2012-09-16T20:31:44Z</dcterms:modified>
</cp:coreProperties>
</file>